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8"/>
  </p:notesMasterIdLst>
  <p:sldIdLst>
    <p:sldId id="367" r:id="rId2"/>
    <p:sldId id="368" r:id="rId3"/>
    <p:sldId id="369" r:id="rId4"/>
    <p:sldId id="370" r:id="rId5"/>
    <p:sldId id="371" r:id="rId6"/>
    <p:sldId id="372" r:id="rId7"/>
    <p:sldId id="259" r:id="rId8"/>
    <p:sldId id="260" r:id="rId9"/>
    <p:sldId id="261" r:id="rId10"/>
    <p:sldId id="262" r:id="rId11"/>
    <p:sldId id="263" r:id="rId12"/>
    <p:sldId id="264" r:id="rId13"/>
    <p:sldId id="258"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Lst>
  <p:sldSz cx="9144000" cy="5143500" type="screen16x9"/>
  <p:notesSz cx="7010400" cy="9296400"/>
  <p:embeddedFontLst>
    <p:embeddedFont>
      <p:font typeface="Roboto" panose="02000000000000000000" pitchFamily="2"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69">
          <p15:clr>
            <a:srgbClr val="A4A3A4"/>
          </p15:clr>
        </p15:guide>
        <p15:guide id="2" orient="horz" pos="3977">
          <p15:clr>
            <a:srgbClr val="A4A3A4"/>
          </p15:clr>
        </p15:guide>
        <p15:guide id="3" orient="horz" pos="1095">
          <p15:clr>
            <a:srgbClr val="A4A3A4"/>
          </p15:clr>
        </p15:guide>
        <p15:guide id="4" orient="horz" pos="433">
          <p15:clr>
            <a:srgbClr val="A4A3A4"/>
          </p15:clr>
        </p15:guide>
        <p15:guide id="5" pos="5145">
          <p15:clr>
            <a:srgbClr val="A4A3A4"/>
          </p15:clr>
        </p15:guide>
        <p15:guide id="6" pos="344">
          <p15:clr>
            <a:srgbClr val="A4A3A4"/>
          </p15:clr>
        </p15:guide>
        <p15:guide id="7" pos="7340">
          <p15:clr>
            <a:srgbClr val="A4A3A4"/>
          </p15:clr>
        </p15:guide>
        <p15:guide id="8" pos="4033">
          <p15:clr>
            <a:srgbClr val="A4A3A4"/>
          </p15:clr>
        </p15:guide>
        <p15:guide id="9" pos="3649">
          <p15:clr>
            <a:srgbClr val="A4A3A4"/>
          </p15:clr>
        </p15:guide>
        <p15:guide id="10" pos="2747">
          <p15:clr>
            <a:srgbClr val="A4A3A4"/>
          </p15:clr>
        </p15:guide>
        <p15:guide id="11" pos="2536">
          <p15:clr>
            <a:srgbClr val="A4A3A4"/>
          </p15:clr>
        </p15:guide>
        <p15:guide id="12" pos="4939">
          <p15:clr>
            <a:srgbClr val="A4A3A4"/>
          </p15:clr>
        </p15:guide>
        <p15:guide id="13" orient="horz" pos="731">
          <p15:clr>
            <a:srgbClr val="A4A3A4"/>
          </p15:clr>
        </p15:guide>
        <p15:guide id="14" orient="horz" pos="3062">
          <p15:clr>
            <a:srgbClr val="A4A3A4"/>
          </p15:clr>
        </p15:guide>
        <p15:guide id="15" orient="horz" pos="927">
          <p15:clr>
            <a:srgbClr val="A4A3A4"/>
          </p15:clr>
        </p15:guide>
        <p15:guide id="16" orient="horz" pos="325">
          <p15:clr>
            <a:srgbClr val="A4A3A4"/>
          </p15:clr>
        </p15:guide>
        <p15:guide id="17" pos="3859">
          <p15:clr>
            <a:srgbClr val="A4A3A4"/>
          </p15:clr>
        </p15:guide>
        <p15:guide id="18" pos="258">
          <p15:clr>
            <a:srgbClr val="A4A3A4"/>
          </p15:clr>
        </p15:guide>
        <p15:guide id="19" pos="5505">
          <p15:clr>
            <a:srgbClr val="A4A3A4"/>
          </p15:clr>
        </p15:guide>
        <p15:guide id="20" pos="3025">
          <p15:clr>
            <a:srgbClr val="A4A3A4"/>
          </p15:clr>
        </p15:guide>
        <p15:guide id="21" pos="2737">
          <p15:clr>
            <a:srgbClr val="A4A3A4"/>
          </p15:clr>
        </p15:guide>
        <p15:guide id="22" pos="2060">
          <p15:clr>
            <a:srgbClr val="A4A3A4"/>
          </p15:clr>
        </p15:guide>
        <p15:guide id="23" pos="1902">
          <p15:clr>
            <a:srgbClr val="A4A3A4"/>
          </p15:clr>
        </p15:guide>
        <p15:guide id="24" pos="3704">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3" roundtripDataSignature="AMtx7mjIjnUwhnXId6OWsmiK3eY02fmzk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EDD24D-4442-4FD5-9696-34C7C404C5E8}">
  <a:tblStyle styleId="{92EDD24D-4442-4FD5-9696-34C7C404C5E8}"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1D4574DB-FFBC-4FFA-9DCC-3F8BA8A3E00F}"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AE8EB"/>
          </a:solidFill>
        </a:fill>
      </a:tcStyle>
    </a:wholeTbl>
    <a:band1H>
      <a:tcTxStyle b="off" i="off"/>
      <a:tcStyle>
        <a:tcBdr/>
        <a:fill>
          <a:solidFill>
            <a:srgbClr val="D1CED6"/>
          </a:solidFill>
        </a:fill>
      </a:tcStyle>
    </a:band1H>
    <a:band2H>
      <a:tcTxStyle b="off" i="off"/>
      <a:tcStyle>
        <a:tcBdr/>
      </a:tcStyle>
    </a:band2H>
    <a:band1V>
      <a:tcTxStyle b="off" i="off"/>
      <a:tcStyle>
        <a:tcBdr/>
        <a:fill>
          <a:solidFill>
            <a:srgbClr val="D1CED6"/>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760" y="80"/>
      </p:cViewPr>
      <p:guideLst>
        <p:guide orient="horz" pos="869"/>
        <p:guide orient="horz" pos="3977"/>
        <p:guide orient="horz" pos="1095"/>
        <p:guide orient="horz" pos="433"/>
        <p:guide pos="5145"/>
        <p:guide pos="344"/>
        <p:guide pos="7340"/>
        <p:guide pos="4033"/>
        <p:guide pos="3649"/>
        <p:guide pos="2747"/>
        <p:guide pos="2536"/>
        <p:guide pos="4939"/>
        <p:guide orient="horz" pos="731"/>
        <p:guide orient="horz" pos="3062"/>
        <p:guide orient="horz" pos="927"/>
        <p:guide orient="horz" pos="325"/>
        <p:guide pos="3859"/>
        <p:guide pos="258"/>
        <p:guide pos="5505"/>
        <p:guide pos="3025"/>
        <p:guide pos="2737"/>
        <p:guide pos="2060"/>
        <p:guide pos="1902"/>
        <p:guide pos="3704"/>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23" Type="http://customschemas.google.com/relationships/presentationmetadata" Target="metadata"/><Relationship Id="rId5" Type="http://schemas.openxmlformats.org/officeDocument/2006/relationships/slide" Target="slides/slide4.xml"/><Relationship Id="rId90"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zwu26\Desktop\New%20Microsoft%20Excel%20Workshee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zwu26\Desktop\New%20Microsoft%20Excel%20Workshee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zwu26\Desktop\New%20Microsoft%20Excel%20Workshee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zwu26\Desktop\New%20Microsoft%20Excel%20Workshee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zwu26\Desktop\New%20Microsoft%20Excel%20Workshee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zwu26\Desktop\New%20Microsoft%20Excel%20Worksheet.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800" b="0" i="0" u="none" strike="noStrike" baseline="0">
                <a:effectLst/>
              </a:rPr>
              <a:t>Hematological Parameters</a:t>
            </a:r>
            <a:endParaRPr lang="en-US"/>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Sheet2!$A$2</c:f>
              <c:strCache>
                <c:ptCount val="1"/>
                <c:pt idx="0">
                  <c:v>WBC</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Sheet2!$B$2</c:f>
              <c:numCache>
                <c:formatCode>General</c:formatCode>
                <c:ptCount val="1"/>
                <c:pt idx="0">
                  <c:v>3036131</c:v>
                </c:pt>
              </c:numCache>
            </c:numRef>
          </c:val>
          <c:extLst>
            <c:ext xmlns:c16="http://schemas.microsoft.com/office/drawing/2014/chart" uri="{C3380CC4-5D6E-409C-BE32-E72D297353CC}">
              <c16:uniqueId val="{00000000-823A-434E-88EA-5592D4C72BE2}"/>
            </c:ext>
          </c:extLst>
        </c:ser>
        <c:ser>
          <c:idx val="1"/>
          <c:order val="1"/>
          <c:tx>
            <c:strRef>
              <c:f>Sheet2!$A$3</c:f>
              <c:strCache>
                <c:ptCount val="1"/>
                <c:pt idx="0">
                  <c:v>RBC</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Sheet2!$B$3</c:f>
              <c:numCache>
                <c:formatCode>General</c:formatCode>
                <c:ptCount val="1"/>
                <c:pt idx="0">
                  <c:v>3036085</c:v>
                </c:pt>
              </c:numCache>
            </c:numRef>
          </c:val>
          <c:extLst>
            <c:ext xmlns:c16="http://schemas.microsoft.com/office/drawing/2014/chart" uri="{C3380CC4-5D6E-409C-BE32-E72D297353CC}">
              <c16:uniqueId val="{00000001-823A-434E-88EA-5592D4C72BE2}"/>
            </c:ext>
          </c:extLst>
        </c:ser>
        <c:ser>
          <c:idx val="2"/>
          <c:order val="2"/>
          <c:tx>
            <c:strRef>
              <c:f>Sheet2!$A$4</c:f>
              <c:strCache>
                <c:ptCount val="1"/>
                <c:pt idx="0">
                  <c:v>MCV</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Sheet2!$B$4</c:f>
              <c:numCache>
                <c:formatCode>General</c:formatCode>
                <c:ptCount val="1"/>
                <c:pt idx="0">
                  <c:v>3036084</c:v>
                </c:pt>
              </c:numCache>
            </c:numRef>
          </c:val>
          <c:extLst>
            <c:ext xmlns:c16="http://schemas.microsoft.com/office/drawing/2014/chart" uri="{C3380CC4-5D6E-409C-BE32-E72D297353CC}">
              <c16:uniqueId val="{00000002-823A-434E-88EA-5592D4C72BE2}"/>
            </c:ext>
          </c:extLst>
        </c:ser>
        <c:ser>
          <c:idx val="3"/>
          <c:order val="3"/>
          <c:tx>
            <c:strRef>
              <c:f>Sheet2!$A$5</c:f>
              <c:strCache>
                <c:ptCount val="1"/>
                <c:pt idx="0">
                  <c:v>RDW-CV</c:v>
                </c:pt>
              </c:strCache>
            </c:strRef>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Sheet2!$B$5</c:f>
              <c:numCache>
                <c:formatCode>General</c:formatCode>
                <c:ptCount val="1"/>
                <c:pt idx="0">
                  <c:v>3035885</c:v>
                </c:pt>
              </c:numCache>
            </c:numRef>
          </c:val>
          <c:extLst>
            <c:ext xmlns:c16="http://schemas.microsoft.com/office/drawing/2014/chart" uri="{C3380CC4-5D6E-409C-BE32-E72D297353CC}">
              <c16:uniqueId val="{00000003-823A-434E-88EA-5592D4C72BE2}"/>
            </c:ext>
          </c:extLst>
        </c:ser>
        <c:ser>
          <c:idx val="4"/>
          <c:order val="4"/>
          <c:tx>
            <c:strRef>
              <c:f>Sheet2!$A$6</c:f>
              <c:strCache>
                <c:ptCount val="1"/>
                <c:pt idx="0">
                  <c:v>RDW-SD</c:v>
                </c:pt>
              </c:strCache>
            </c:strRef>
          </c:tx>
          <c:spPr>
            <a:solidFill>
              <a:schemeClr val="accent5">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Sheet2!$B$6</c:f>
              <c:numCache>
                <c:formatCode>General</c:formatCode>
                <c:ptCount val="1"/>
                <c:pt idx="0">
                  <c:v>3035883</c:v>
                </c:pt>
              </c:numCache>
            </c:numRef>
          </c:val>
          <c:extLst>
            <c:ext xmlns:c16="http://schemas.microsoft.com/office/drawing/2014/chart" uri="{C3380CC4-5D6E-409C-BE32-E72D297353CC}">
              <c16:uniqueId val="{00000004-823A-434E-88EA-5592D4C72BE2}"/>
            </c:ext>
          </c:extLst>
        </c:ser>
        <c:ser>
          <c:idx val="5"/>
          <c:order val="5"/>
          <c:tx>
            <c:strRef>
              <c:f>Sheet2!$A$7</c:f>
              <c:strCache>
                <c:ptCount val="1"/>
                <c:pt idx="0">
                  <c:v>PLATELET COUNT</c:v>
                </c:pt>
              </c:strCache>
            </c:strRef>
          </c:tx>
          <c:spPr>
            <a:solidFill>
              <a:schemeClr val="accent6">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Sheet2!$B$7</c:f>
              <c:numCache>
                <c:formatCode>General</c:formatCode>
                <c:ptCount val="1"/>
                <c:pt idx="0">
                  <c:v>2707943</c:v>
                </c:pt>
              </c:numCache>
            </c:numRef>
          </c:val>
          <c:extLst>
            <c:ext xmlns:c16="http://schemas.microsoft.com/office/drawing/2014/chart" uri="{C3380CC4-5D6E-409C-BE32-E72D297353CC}">
              <c16:uniqueId val="{00000005-823A-434E-88EA-5592D4C72BE2}"/>
            </c:ext>
          </c:extLst>
        </c:ser>
        <c:ser>
          <c:idx val="6"/>
          <c:order val="6"/>
          <c:tx>
            <c:strRef>
              <c:f>Sheet2!$A$8</c:f>
              <c:strCache>
                <c:ptCount val="1"/>
                <c:pt idx="0">
                  <c:v>MPV</c:v>
                </c:pt>
              </c:strCache>
            </c:strRef>
          </c:tx>
          <c:spPr>
            <a:solidFill>
              <a:schemeClr val="accent1">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Sheet2!$B$8</c:f>
              <c:numCache>
                <c:formatCode>General</c:formatCode>
                <c:ptCount val="1"/>
                <c:pt idx="0">
                  <c:v>2705307</c:v>
                </c:pt>
              </c:numCache>
            </c:numRef>
          </c:val>
          <c:extLst>
            <c:ext xmlns:c16="http://schemas.microsoft.com/office/drawing/2014/chart" uri="{C3380CC4-5D6E-409C-BE32-E72D297353CC}">
              <c16:uniqueId val="{00000006-823A-434E-88EA-5592D4C72BE2}"/>
            </c:ext>
          </c:extLst>
        </c:ser>
        <c:ser>
          <c:idx val="7"/>
          <c:order val="7"/>
          <c:tx>
            <c:strRef>
              <c:f>Sheet2!$A$9</c:f>
              <c:strCache>
                <c:ptCount val="1"/>
                <c:pt idx="0">
                  <c:v>HEMOGLOBIN</c:v>
                </c:pt>
              </c:strCache>
            </c:strRef>
          </c:tx>
          <c:spPr>
            <a:solidFill>
              <a:schemeClr val="accent2">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Sheet2!$B$9</c:f>
              <c:numCache>
                <c:formatCode>General</c:formatCode>
                <c:ptCount val="1"/>
                <c:pt idx="0">
                  <c:v>2701581</c:v>
                </c:pt>
              </c:numCache>
            </c:numRef>
          </c:val>
          <c:extLst>
            <c:ext xmlns:c16="http://schemas.microsoft.com/office/drawing/2014/chart" uri="{C3380CC4-5D6E-409C-BE32-E72D297353CC}">
              <c16:uniqueId val="{00000007-823A-434E-88EA-5592D4C72BE2}"/>
            </c:ext>
          </c:extLst>
        </c:ser>
        <c:ser>
          <c:idx val="8"/>
          <c:order val="8"/>
          <c:tx>
            <c:strRef>
              <c:f>Sheet2!$A$10</c:f>
              <c:strCache>
                <c:ptCount val="1"/>
                <c:pt idx="0">
                  <c:v>HEMATOCRIT</c:v>
                </c:pt>
              </c:strCache>
            </c:strRef>
          </c:tx>
          <c:spPr>
            <a:solidFill>
              <a:schemeClr val="accent3">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Sheet2!$B$10</c:f>
              <c:numCache>
                <c:formatCode>General</c:formatCode>
                <c:ptCount val="1"/>
                <c:pt idx="0">
                  <c:v>2701002</c:v>
                </c:pt>
              </c:numCache>
            </c:numRef>
          </c:val>
          <c:extLst>
            <c:ext xmlns:c16="http://schemas.microsoft.com/office/drawing/2014/chart" uri="{C3380CC4-5D6E-409C-BE32-E72D297353CC}">
              <c16:uniqueId val="{00000008-823A-434E-88EA-5592D4C72BE2}"/>
            </c:ext>
          </c:extLst>
        </c:ser>
        <c:ser>
          <c:idx val="9"/>
          <c:order val="9"/>
          <c:tx>
            <c:strRef>
              <c:f>Sheet2!$A$11</c:f>
              <c:strCache>
                <c:ptCount val="1"/>
                <c:pt idx="0">
                  <c:v>MCH</c:v>
                </c:pt>
              </c:strCache>
            </c:strRef>
          </c:tx>
          <c:spPr>
            <a:solidFill>
              <a:schemeClr val="accent4">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Sheet2!$B$11</c:f>
              <c:numCache>
                <c:formatCode>General</c:formatCode>
                <c:ptCount val="1"/>
                <c:pt idx="0">
                  <c:v>2699670</c:v>
                </c:pt>
              </c:numCache>
            </c:numRef>
          </c:val>
          <c:extLst>
            <c:ext xmlns:c16="http://schemas.microsoft.com/office/drawing/2014/chart" uri="{C3380CC4-5D6E-409C-BE32-E72D297353CC}">
              <c16:uniqueId val="{00000009-823A-434E-88EA-5592D4C72BE2}"/>
            </c:ext>
          </c:extLst>
        </c:ser>
        <c:ser>
          <c:idx val="10"/>
          <c:order val="10"/>
          <c:tx>
            <c:strRef>
              <c:f>Sheet2!$A$12</c:f>
              <c:strCache>
                <c:ptCount val="1"/>
                <c:pt idx="0">
                  <c:v>MCHC</c:v>
                </c:pt>
              </c:strCache>
            </c:strRef>
          </c:tx>
          <c:spPr>
            <a:solidFill>
              <a:schemeClr val="accent5">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Sheet2!$B$12</c:f>
              <c:numCache>
                <c:formatCode>General</c:formatCode>
                <c:ptCount val="1"/>
                <c:pt idx="0">
                  <c:v>2699670</c:v>
                </c:pt>
              </c:numCache>
            </c:numRef>
          </c:val>
          <c:extLst>
            <c:ext xmlns:c16="http://schemas.microsoft.com/office/drawing/2014/chart" uri="{C3380CC4-5D6E-409C-BE32-E72D297353CC}">
              <c16:uniqueId val="{0000000A-823A-434E-88EA-5592D4C72BE2}"/>
            </c:ext>
          </c:extLst>
        </c:ser>
        <c:ser>
          <c:idx val="11"/>
          <c:order val="11"/>
          <c:tx>
            <c:strRef>
              <c:f>Sheet2!$A$13</c:f>
              <c:strCache>
                <c:ptCount val="1"/>
                <c:pt idx="0">
                  <c:v>NEUTROPHIL%</c:v>
                </c:pt>
              </c:strCache>
            </c:strRef>
          </c:tx>
          <c:spPr>
            <a:solidFill>
              <a:schemeClr val="accent6">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Sheet2!$B$13</c:f>
              <c:numCache>
                <c:formatCode>General</c:formatCode>
                <c:ptCount val="1"/>
                <c:pt idx="0">
                  <c:v>2509260</c:v>
                </c:pt>
              </c:numCache>
            </c:numRef>
          </c:val>
          <c:extLst>
            <c:ext xmlns:c16="http://schemas.microsoft.com/office/drawing/2014/chart" uri="{C3380CC4-5D6E-409C-BE32-E72D297353CC}">
              <c16:uniqueId val="{0000000B-823A-434E-88EA-5592D4C72BE2}"/>
            </c:ext>
          </c:extLst>
        </c:ser>
        <c:ser>
          <c:idx val="12"/>
          <c:order val="12"/>
          <c:tx>
            <c:strRef>
              <c:f>Sheet2!$A$14</c:f>
              <c:strCache>
                <c:ptCount val="1"/>
                <c:pt idx="0">
                  <c:v>NEUTROPHIL ABS</c:v>
                </c:pt>
              </c:strCache>
            </c:strRef>
          </c:tx>
          <c:spPr>
            <a:solidFill>
              <a:schemeClr val="accent1">
                <a:lumMod val="80000"/>
                <a:lumOff val="2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Sheet2!$B$14</c:f>
              <c:numCache>
                <c:formatCode>General</c:formatCode>
                <c:ptCount val="1"/>
                <c:pt idx="0">
                  <c:v>2509182</c:v>
                </c:pt>
              </c:numCache>
            </c:numRef>
          </c:val>
          <c:extLst>
            <c:ext xmlns:c16="http://schemas.microsoft.com/office/drawing/2014/chart" uri="{C3380CC4-5D6E-409C-BE32-E72D297353CC}">
              <c16:uniqueId val="{0000000C-823A-434E-88EA-5592D4C72BE2}"/>
            </c:ext>
          </c:extLst>
        </c:ser>
        <c:ser>
          <c:idx val="13"/>
          <c:order val="13"/>
          <c:tx>
            <c:strRef>
              <c:f>Sheet2!$A$15</c:f>
              <c:strCache>
                <c:ptCount val="1"/>
                <c:pt idx="0">
                  <c:v>LYMPHOCYTE%</c:v>
                </c:pt>
              </c:strCache>
            </c:strRef>
          </c:tx>
          <c:spPr>
            <a:solidFill>
              <a:schemeClr val="accent2">
                <a:lumMod val="80000"/>
                <a:lumOff val="2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Sheet2!$B$15</c:f>
              <c:numCache>
                <c:formatCode>General</c:formatCode>
                <c:ptCount val="1"/>
                <c:pt idx="0">
                  <c:v>2506359</c:v>
                </c:pt>
              </c:numCache>
            </c:numRef>
          </c:val>
          <c:extLst>
            <c:ext xmlns:c16="http://schemas.microsoft.com/office/drawing/2014/chart" uri="{C3380CC4-5D6E-409C-BE32-E72D297353CC}">
              <c16:uniqueId val="{0000000D-823A-434E-88EA-5592D4C72BE2}"/>
            </c:ext>
          </c:extLst>
        </c:ser>
        <c:ser>
          <c:idx val="14"/>
          <c:order val="14"/>
          <c:tx>
            <c:strRef>
              <c:f>Sheet2!$A$16</c:f>
              <c:strCache>
                <c:ptCount val="1"/>
                <c:pt idx="0">
                  <c:v>LYMPHOCYTE ABS</c:v>
                </c:pt>
              </c:strCache>
            </c:strRef>
          </c:tx>
          <c:spPr>
            <a:solidFill>
              <a:schemeClr val="accent3">
                <a:lumMod val="80000"/>
                <a:lumOff val="2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Sheet2!$B$16</c:f>
              <c:numCache>
                <c:formatCode>General</c:formatCode>
                <c:ptCount val="1"/>
                <c:pt idx="0">
                  <c:v>2506267</c:v>
                </c:pt>
              </c:numCache>
            </c:numRef>
          </c:val>
          <c:extLst>
            <c:ext xmlns:c16="http://schemas.microsoft.com/office/drawing/2014/chart" uri="{C3380CC4-5D6E-409C-BE32-E72D297353CC}">
              <c16:uniqueId val="{0000000E-823A-434E-88EA-5592D4C72BE2}"/>
            </c:ext>
          </c:extLst>
        </c:ser>
        <c:ser>
          <c:idx val="15"/>
          <c:order val="15"/>
          <c:tx>
            <c:strRef>
              <c:f>Sheet2!$A$17</c:f>
              <c:strCache>
                <c:ptCount val="1"/>
                <c:pt idx="0">
                  <c:v>MONOCYTE%</c:v>
                </c:pt>
              </c:strCache>
            </c:strRef>
          </c:tx>
          <c:spPr>
            <a:solidFill>
              <a:schemeClr val="accent4">
                <a:lumMod val="80000"/>
                <a:lumOff val="2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Sheet2!$B$17</c:f>
              <c:numCache>
                <c:formatCode>General</c:formatCode>
                <c:ptCount val="1"/>
                <c:pt idx="0">
                  <c:v>2485383</c:v>
                </c:pt>
              </c:numCache>
            </c:numRef>
          </c:val>
          <c:extLst>
            <c:ext xmlns:c16="http://schemas.microsoft.com/office/drawing/2014/chart" uri="{C3380CC4-5D6E-409C-BE32-E72D297353CC}">
              <c16:uniqueId val="{0000000F-823A-434E-88EA-5592D4C72BE2}"/>
            </c:ext>
          </c:extLst>
        </c:ser>
        <c:ser>
          <c:idx val="16"/>
          <c:order val="16"/>
          <c:tx>
            <c:strRef>
              <c:f>Sheet2!$A$18</c:f>
              <c:strCache>
                <c:ptCount val="1"/>
                <c:pt idx="0">
                  <c:v>MONOCYTE ABS</c:v>
                </c:pt>
              </c:strCache>
            </c:strRef>
          </c:tx>
          <c:spPr>
            <a:solidFill>
              <a:schemeClr val="accent5">
                <a:lumMod val="80000"/>
                <a:lumOff val="2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Sheet2!$B$18</c:f>
              <c:numCache>
                <c:formatCode>General</c:formatCode>
                <c:ptCount val="1"/>
                <c:pt idx="0">
                  <c:v>2485167</c:v>
                </c:pt>
              </c:numCache>
            </c:numRef>
          </c:val>
          <c:extLst>
            <c:ext xmlns:c16="http://schemas.microsoft.com/office/drawing/2014/chart" uri="{C3380CC4-5D6E-409C-BE32-E72D297353CC}">
              <c16:uniqueId val="{00000010-823A-434E-88EA-5592D4C72BE2}"/>
            </c:ext>
          </c:extLst>
        </c:ser>
        <c:ser>
          <c:idx val="17"/>
          <c:order val="17"/>
          <c:tx>
            <c:strRef>
              <c:f>Sheet2!$A$19</c:f>
              <c:strCache>
                <c:ptCount val="1"/>
                <c:pt idx="0">
                  <c:v>INRBC</c:v>
                </c:pt>
              </c:strCache>
            </c:strRef>
          </c:tx>
          <c:spPr>
            <a:solidFill>
              <a:schemeClr val="accent6">
                <a:lumMod val="80000"/>
                <a:lumOff val="2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Sheet2!$B$19</c:f>
              <c:numCache>
                <c:formatCode>General</c:formatCode>
                <c:ptCount val="1"/>
                <c:pt idx="0">
                  <c:v>2076944</c:v>
                </c:pt>
              </c:numCache>
            </c:numRef>
          </c:val>
          <c:extLst>
            <c:ext xmlns:c16="http://schemas.microsoft.com/office/drawing/2014/chart" uri="{C3380CC4-5D6E-409C-BE32-E72D297353CC}">
              <c16:uniqueId val="{00000011-823A-434E-88EA-5592D4C72BE2}"/>
            </c:ext>
          </c:extLst>
        </c:ser>
        <c:ser>
          <c:idx val="18"/>
          <c:order val="18"/>
          <c:tx>
            <c:strRef>
              <c:f>Sheet2!$A$20</c:f>
              <c:strCache>
                <c:ptCount val="1"/>
                <c:pt idx="0">
                  <c:v>METAMYELOCYTE%</c:v>
                </c:pt>
              </c:strCache>
            </c:strRef>
          </c:tx>
          <c:spPr>
            <a:solidFill>
              <a:schemeClr val="accent1">
                <a:lumMod val="80000"/>
                <a:alpha val="85000"/>
              </a:schemeClr>
            </a:solidFill>
            <a:ln w="9525" cap="flat" cmpd="sng" algn="ctr">
              <a:solidFill>
                <a:schemeClr val="lt1">
                  <a:alpha val="50000"/>
                </a:schemeClr>
              </a:solidFill>
              <a:round/>
            </a:ln>
            <a:effectLst/>
          </c:spPr>
          <c:invertIfNegative val="0"/>
          <c:dLbls>
            <c:dLbl>
              <c:idx val="0"/>
              <c:layout>
                <c:manualLayout>
                  <c:x val="-7.0347411887718633E-2"/>
                  <c:y val="-4.4737746230210079E-3"/>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7.4243232977765847E-2"/>
                      <c:h val="3.6818316209363391E-2"/>
                    </c:manualLayout>
                  </c15:layout>
                </c:ext>
                <c:ext xmlns:c16="http://schemas.microsoft.com/office/drawing/2014/chart" uri="{C3380CC4-5D6E-409C-BE32-E72D297353CC}">
                  <c16:uniqueId val="{00000012-823A-434E-88EA-5592D4C72BE2}"/>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Sheet2!$B$1</c:f>
              <c:strCache>
                <c:ptCount val="1"/>
                <c:pt idx="0">
                  <c:v>Number of Records</c:v>
                </c:pt>
              </c:strCache>
            </c:strRef>
          </c:cat>
          <c:val>
            <c:numRef>
              <c:f>Sheet2!$B$20</c:f>
              <c:numCache>
                <c:formatCode>General</c:formatCode>
                <c:ptCount val="1"/>
                <c:pt idx="0">
                  <c:v>258623</c:v>
                </c:pt>
              </c:numCache>
            </c:numRef>
          </c:val>
          <c:extLst>
            <c:ext xmlns:c16="http://schemas.microsoft.com/office/drawing/2014/chart" uri="{C3380CC4-5D6E-409C-BE32-E72D297353CC}">
              <c16:uniqueId val="{00000013-823A-434E-88EA-5592D4C72BE2}"/>
            </c:ext>
          </c:extLst>
        </c:ser>
        <c:dLbls>
          <c:dLblPos val="inEnd"/>
          <c:showLegendKey val="0"/>
          <c:showVal val="1"/>
          <c:showCatName val="0"/>
          <c:showSerName val="0"/>
          <c:showPercent val="0"/>
          <c:showBubbleSize val="0"/>
        </c:dLbls>
        <c:gapWidth val="65"/>
        <c:axId val="2096186335"/>
        <c:axId val="2091725279"/>
      </c:barChart>
      <c:catAx>
        <c:axId val="2096186335"/>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2091725279"/>
        <c:crosses val="autoZero"/>
        <c:auto val="1"/>
        <c:lblAlgn val="ctr"/>
        <c:lblOffset val="100"/>
        <c:noMultiLvlLbl val="0"/>
      </c:catAx>
      <c:valAx>
        <c:axId val="2091725279"/>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2096186335"/>
        <c:crosses val="autoZero"/>
        <c:crossBetween val="between"/>
      </c:valAx>
      <c:spPr>
        <a:noFill/>
        <a:ln>
          <a:noFill/>
        </a:ln>
        <a:effectLst/>
      </c:spPr>
    </c:plotArea>
    <c:legend>
      <c:legendPos val="b"/>
      <c:layout>
        <c:manualLayout>
          <c:xMode val="edge"/>
          <c:yMode val="edge"/>
          <c:x val="0.10997902482062892"/>
          <c:y val="0.77015012788205939"/>
          <c:w val="0.86883687636297047"/>
          <c:h val="0.2106958417907259"/>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solidFill>
              <a:latin typeface="+mn-lt"/>
              <a:ea typeface="+mn-ea"/>
              <a:cs typeface="+mn-cs"/>
            </a:defRPr>
          </a:pPr>
          <a:endParaRPr lang="en-US"/>
        </a:p>
      </c:txPr>
    </c:title>
    <c:autoTitleDeleted val="0"/>
    <c:plotArea>
      <c:layout/>
      <c:radarChart>
        <c:radarStyle val="marker"/>
        <c:varyColors val="0"/>
        <c:ser>
          <c:idx val="0"/>
          <c:order val="0"/>
          <c:tx>
            <c:strRef>
              <c:f>Sheet2!$B$1</c:f>
              <c:strCache>
                <c:ptCount val="1"/>
                <c:pt idx="0">
                  <c:v>Number of Records</c:v>
                </c:pt>
              </c:strCache>
            </c:strRef>
          </c:tx>
          <c:spPr>
            <a:ln w="15875" cap="rnd">
              <a:solidFill>
                <a:schemeClr val="accent1"/>
              </a:solidFill>
              <a:round/>
            </a:ln>
            <a:effectLst/>
          </c:spPr>
          <c:marker>
            <c:symbol val="none"/>
          </c:marker>
          <c:cat>
            <c:strRef>
              <c:f>Sheet2!$A$2:$A$20</c:f>
              <c:strCache>
                <c:ptCount val="19"/>
                <c:pt idx="0">
                  <c:v>WBC</c:v>
                </c:pt>
                <c:pt idx="1">
                  <c:v>RBC</c:v>
                </c:pt>
                <c:pt idx="2">
                  <c:v>MCV</c:v>
                </c:pt>
                <c:pt idx="3">
                  <c:v>RDW-CV</c:v>
                </c:pt>
                <c:pt idx="4">
                  <c:v>RDW-SD</c:v>
                </c:pt>
                <c:pt idx="5">
                  <c:v>PLATELET COUNT</c:v>
                </c:pt>
                <c:pt idx="6">
                  <c:v>MPV</c:v>
                </c:pt>
                <c:pt idx="7">
                  <c:v>HEMOGLOBIN</c:v>
                </c:pt>
                <c:pt idx="8">
                  <c:v>HEMATOCRIT</c:v>
                </c:pt>
                <c:pt idx="9">
                  <c:v>MCH</c:v>
                </c:pt>
                <c:pt idx="10">
                  <c:v>MCHC</c:v>
                </c:pt>
                <c:pt idx="11">
                  <c:v>NEUTROPHIL%</c:v>
                </c:pt>
                <c:pt idx="12">
                  <c:v>NEUTROPHIL ABS</c:v>
                </c:pt>
                <c:pt idx="13">
                  <c:v>LYMPHOCYTE%</c:v>
                </c:pt>
                <c:pt idx="14">
                  <c:v>LYMPHOCYTE ABS</c:v>
                </c:pt>
                <c:pt idx="15">
                  <c:v>MONOCYTE%</c:v>
                </c:pt>
                <c:pt idx="16">
                  <c:v>MONOCYTE ABS</c:v>
                </c:pt>
                <c:pt idx="17">
                  <c:v>INRBC</c:v>
                </c:pt>
                <c:pt idx="18">
                  <c:v>METAMYELOCYTE%</c:v>
                </c:pt>
              </c:strCache>
            </c:strRef>
          </c:cat>
          <c:val>
            <c:numRef>
              <c:f>Sheet2!$B$2:$B$20</c:f>
              <c:numCache>
                <c:formatCode>General</c:formatCode>
                <c:ptCount val="19"/>
                <c:pt idx="0">
                  <c:v>3036131</c:v>
                </c:pt>
                <c:pt idx="1">
                  <c:v>3036085</c:v>
                </c:pt>
                <c:pt idx="2">
                  <c:v>3036084</c:v>
                </c:pt>
                <c:pt idx="3">
                  <c:v>3035885</c:v>
                </c:pt>
                <c:pt idx="4">
                  <c:v>3035883</c:v>
                </c:pt>
                <c:pt idx="5">
                  <c:v>2707943</c:v>
                </c:pt>
                <c:pt idx="6">
                  <c:v>2705307</c:v>
                </c:pt>
                <c:pt idx="7">
                  <c:v>2701581</c:v>
                </c:pt>
                <c:pt idx="8">
                  <c:v>2701002</c:v>
                </c:pt>
                <c:pt idx="9">
                  <c:v>2699670</c:v>
                </c:pt>
                <c:pt idx="10">
                  <c:v>2699670</c:v>
                </c:pt>
                <c:pt idx="11">
                  <c:v>2509260</c:v>
                </c:pt>
                <c:pt idx="12">
                  <c:v>2509182</c:v>
                </c:pt>
                <c:pt idx="13">
                  <c:v>2506359</c:v>
                </c:pt>
                <c:pt idx="14">
                  <c:v>2506267</c:v>
                </c:pt>
                <c:pt idx="15">
                  <c:v>2485383</c:v>
                </c:pt>
                <c:pt idx="16">
                  <c:v>2485167</c:v>
                </c:pt>
                <c:pt idx="17">
                  <c:v>2076944</c:v>
                </c:pt>
                <c:pt idx="18">
                  <c:v>258623</c:v>
                </c:pt>
              </c:numCache>
            </c:numRef>
          </c:val>
          <c:extLst>
            <c:ext xmlns:c16="http://schemas.microsoft.com/office/drawing/2014/chart" uri="{C3380CC4-5D6E-409C-BE32-E72D297353CC}">
              <c16:uniqueId val="{00000000-037E-4815-8F1A-490671B70117}"/>
            </c:ext>
          </c:extLst>
        </c:ser>
        <c:dLbls>
          <c:showLegendKey val="0"/>
          <c:showVal val="0"/>
          <c:showCatName val="0"/>
          <c:showSerName val="0"/>
          <c:showPercent val="0"/>
          <c:showBubbleSize val="0"/>
        </c:dLbls>
        <c:axId val="1107806799"/>
        <c:axId val="1037547279"/>
      </c:radarChart>
      <c:catAx>
        <c:axId val="110780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37547279"/>
        <c:crosses val="autoZero"/>
        <c:auto val="1"/>
        <c:lblAlgn val="ctr"/>
        <c:lblOffset val="100"/>
        <c:noMultiLvlLbl val="0"/>
      </c:catAx>
      <c:valAx>
        <c:axId val="10375472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107806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Sheet6!$E$1</c:f>
              <c:strCache>
                <c:ptCount val="1"/>
                <c:pt idx="0">
                  <c:v>Precision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numRef>
              <c:f>Sheet6!$A$2:$A$5</c:f>
              <c:numCache>
                <c:formatCode>d\-mmm</c:formatCode>
                <c:ptCount val="4"/>
                <c:pt idx="0">
                  <c:v>45239</c:v>
                </c:pt>
                <c:pt idx="1">
                  <c:v>45246</c:v>
                </c:pt>
                <c:pt idx="2">
                  <c:v>45251</c:v>
                </c:pt>
                <c:pt idx="3">
                  <c:v>45256</c:v>
                </c:pt>
              </c:numCache>
            </c:numRef>
          </c:cat>
          <c:val>
            <c:numRef>
              <c:f>Sheet6!$E$2:$E$5</c:f>
              <c:numCache>
                <c:formatCode>General</c:formatCode>
                <c:ptCount val="4"/>
                <c:pt idx="0">
                  <c:v>0.73</c:v>
                </c:pt>
                <c:pt idx="1">
                  <c:v>0.75</c:v>
                </c:pt>
                <c:pt idx="2">
                  <c:v>0.81</c:v>
                </c:pt>
                <c:pt idx="3">
                  <c:v>0.84</c:v>
                </c:pt>
              </c:numCache>
            </c:numRef>
          </c:val>
          <c:smooth val="0"/>
          <c:extLst>
            <c:ext xmlns:c16="http://schemas.microsoft.com/office/drawing/2014/chart" uri="{C3380CC4-5D6E-409C-BE32-E72D297353CC}">
              <c16:uniqueId val="{00000000-9891-47D4-B44D-6A3E5C3B7824}"/>
            </c:ext>
          </c:extLst>
        </c:ser>
        <c:dLbls>
          <c:dLblPos val="t"/>
          <c:showLegendKey val="0"/>
          <c:showVal val="1"/>
          <c:showCatName val="0"/>
          <c:showSerName val="0"/>
          <c:showPercent val="0"/>
          <c:showBubbleSize val="0"/>
        </c:dLbls>
        <c:marker val="1"/>
        <c:smooth val="0"/>
        <c:axId val="648461168"/>
        <c:axId val="591217952"/>
      </c:lineChart>
      <c:dateAx>
        <c:axId val="648461168"/>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d\-mmm" sourceLinked="1"/>
        <c:majorTickMark val="out"/>
        <c:minorTickMark val="none"/>
        <c:tickLblPos val="nextTo"/>
        <c:crossAx val="591217952"/>
        <c:crosses val="autoZero"/>
        <c:auto val="0"/>
        <c:lblOffset val="100"/>
        <c:baseTimeUnit val="days"/>
      </c:dateAx>
      <c:valAx>
        <c:axId val="5912179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Percentage Captured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8461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Sheet6!$D$1</c:f>
              <c:strCache>
                <c:ptCount val="1"/>
                <c:pt idx="0">
                  <c:v>Recall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numRef>
              <c:f>Sheet6!$A$2:$A$5</c:f>
              <c:numCache>
                <c:formatCode>d\-mmm</c:formatCode>
                <c:ptCount val="4"/>
                <c:pt idx="0">
                  <c:v>45239</c:v>
                </c:pt>
                <c:pt idx="1">
                  <c:v>45246</c:v>
                </c:pt>
                <c:pt idx="2">
                  <c:v>45251</c:v>
                </c:pt>
                <c:pt idx="3">
                  <c:v>45256</c:v>
                </c:pt>
              </c:numCache>
            </c:numRef>
          </c:cat>
          <c:val>
            <c:numRef>
              <c:f>Sheet6!$D$2:$D$5</c:f>
              <c:numCache>
                <c:formatCode>General</c:formatCode>
                <c:ptCount val="4"/>
                <c:pt idx="0">
                  <c:v>0.69</c:v>
                </c:pt>
                <c:pt idx="1">
                  <c:v>0.86</c:v>
                </c:pt>
                <c:pt idx="2">
                  <c:v>0.83</c:v>
                </c:pt>
                <c:pt idx="3">
                  <c:v>0.78</c:v>
                </c:pt>
              </c:numCache>
            </c:numRef>
          </c:val>
          <c:smooth val="0"/>
          <c:extLst>
            <c:ext xmlns:c16="http://schemas.microsoft.com/office/drawing/2014/chart" uri="{C3380CC4-5D6E-409C-BE32-E72D297353CC}">
              <c16:uniqueId val="{00000000-73DF-485C-8873-B3169F2F918C}"/>
            </c:ext>
          </c:extLst>
        </c:ser>
        <c:dLbls>
          <c:dLblPos val="t"/>
          <c:showLegendKey val="0"/>
          <c:showVal val="1"/>
          <c:showCatName val="0"/>
          <c:showSerName val="0"/>
          <c:showPercent val="0"/>
          <c:showBubbleSize val="0"/>
        </c:dLbls>
        <c:marker val="1"/>
        <c:smooth val="0"/>
        <c:axId val="593256400"/>
        <c:axId val="636313632"/>
      </c:lineChart>
      <c:dateAx>
        <c:axId val="593256400"/>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Modelling Result Record Dates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d\-mmm" sourceLinked="1"/>
        <c:majorTickMark val="out"/>
        <c:minorTickMark val="none"/>
        <c:tickLblPos val="nextTo"/>
        <c:crossAx val="636313632"/>
        <c:crosses val="autoZero"/>
        <c:auto val="1"/>
        <c:lblOffset val="100"/>
        <c:baseTimeUnit val="days"/>
      </c:dateAx>
      <c:valAx>
        <c:axId val="6363136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Recall</a:t>
                </a:r>
                <a:r>
                  <a:rPr lang="en-US" baseline="0"/>
                  <a:t> Value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32564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Sheet6!$C$1</c:f>
              <c:strCache>
                <c:ptCount val="1"/>
                <c:pt idx="0">
                  <c:v>F1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numRef>
              <c:f>Sheet6!$A$2:$A$5</c:f>
              <c:numCache>
                <c:formatCode>d\-mmm</c:formatCode>
                <c:ptCount val="4"/>
                <c:pt idx="0">
                  <c:v>45239</c:v>
                </c:pt>
                <c:pt idx="1">
                  <c:v>45246</c:v>
                </c:pt>
                <c:pt idx="2">
                  <c:v>45251</c:v>
                </c:pt>
                <c:pt idx="3">
                  <c:v>45256</c:v>
                </c:pt>
              </c:numCache>
            </c:numRef>
          </c:cat>
          <c:val>
            <c:numRef>
              <c:f>Sheet6!$C$2:$C$5</c:f>
              <c:numCache>
                <c:formatCode>General</c:formatCode>
                <c:ptCount val="4"/>
                <c:pt idx="0">
                  <c:v>0.71</c:v>
                </c:pt>
                <c:pt idx="1">
                  <c:v>0.81</c:v>
                </c:pt>
                <c:pt idx="2">
                  <c:v>0.82</c:v>
                </c:pt>
                <c:pt idx="3">
                  <c:v>0.81</c:v>
                </c:pt>
              </c:numCache>
            </c:numRef>
          </c:val>
          <c:smooth val="0"/>
          <c:extLst>
            <c:ext xmlns:c16="http://schemas.microsoft.com/office/drawing/2014/chart" uri="{C3380CC4-5D6E-409C-BE32-E72D297353CC}">
              <c16:uniqueId val="{00000000-726F-4708-81B2-6F2FE32878C2}"/>
            </c:ext>
          </c:extLst>
        </c:ser>
        <c:dLbls>
          <c:dLblPos val="t"/>
          <c:showLegendKey val="0"/>
          <c:showVal val="1"/>
          <c:showCatName val="0"/>
          <c:showSerName val="0"/>
          <c:showPercent val="0"/>
          <c:showBubbleSize val="0"/>
        </c:dLbls>
        <c:marker val="1"/>
        <c:smooth val="0"/>
        <c:axId val="532891808"/>
        <c:axId val="641763648"/>
      </c:lineChart>
      <c:dateAx>
        <c:axId val="53289180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kern="1200" baseline="0">
                    <a:solidFill>
                      <a:sysClr val="windowText" lastClr="000000">
                        <a:lumMod val="65000"/>
                        <a:lumOff val="35000"/>
                      </a:sysClr>
                    </a:solidFill>
                  </a:rPr>
                  <a:t>Modelling Result Record Dates</a:t>
                </a:r>
              </a:p>
            </c:rich>
          </c:tx>
          <c:layout>
            <c:manualLayout>
              <c:xMode val="edge"/>
              <c:yMode val="edge"/>
              <c:x val="0.33484528514395479"/>
              <c:y val="0.9151226986823378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d\-m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1763648"/>
        <c:crosses val="autoZero"/>
        <c:auto val="1"/>
        <c:lblOffset val="100"/>
        <c:baseTimeUnit val="days"/>
      </c:dateAx>
      <c:valAx>
        <c:axId val="6417636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F1</a:t>
                </a:r>
                <a:r>
                  <a:rPr lang="en-US" baseline="0"/>
                  <a:t> Score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28918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Base Quantity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Sheet6!$B$1</c:f>
              <c:strCache>
                <c:ptCount val="1"/>
                <c:pt idx="0">
                  <c:v>Base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cat>
            <c:numRef>
              <c:f>Sheet6!$A$2:$A$5</c:f>
              <c:numCache>
                <c:formatCode>d\-mmm</c:formatCode>
                <c:ptCount val="4"/>
                <c:pt idx="0">
                  <c:v>45239</c:v>
                </c:pt>
                <c:pt idx="1">
                  <c:v>45246</c:v>
                </c:pt>
                <c:pt idx="2">
                  <c:v>45251</c:v>
                </c:pt>
                <c:pt idx="3">
                  <c:v>45256</c:v>
                </c:pt>
              </c:numCache>
            </c:numRef>
          </c:cat>
          <c:val>
            <c:numRef>
              <c:f>Sheet6!$B$2:$B$5</c:f>
              <c:numCache>
                <c:formatCode>General</c:formatCode>
                <c:ptCount val="4"/>
                <c:pt idx="0">
                  <c:v>584238</c:v>
                </c:pt>
                <c:pt idx="1">
                  <c:v>461965</c:v>
                </c:pt>
                <c:pt idx="2">
                  <c:v>274756</c:v>
                </c:pt>
                <c:pt idx="3">
                  <c:v>167104</c:v>
                </c:pt>
              </c:numCache>
            </c:numRef>
          </c:val>
          <c:smooth val="0"/>
          <c:extLst>
            <c:ext xmlns:c16="http://schemas.microsoft.com/office/drawing/2014/chart" uri="{C3380CC4-5D6E-409C-BE32-E72D297353CC}">
              <c16:uniqueId val="{00000000-8CA2-470B-8134-729902A6C9C3}"/>
            </c:ext>
          </c:extLst>
        </c:ser>
        <c:dLbls>
          <c:showLegendKey val="0"/>
          <c:showVal val="0"/>
          <c:showCatName val="0"/>
          <c:showSerName val="0"/>
          <c:showPercent val="0"/>
          <c:showBubbleSize val="0"/>
        </c:dLbls>
        <c:marker val="1"/>
        <c:smooth val="0"/>
        <c:axId val="880441792"/>
        <c:axId val="882640576"/>
      </c:lineChart>
      <c:dateAx>
        <c:axId val="880441792"/>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kern="1200" baseline="0">
                    <a:solidFill>
                      <a:sysClr val="windowText" lastClr="000000">
                        <a:lumMod val="65000"/>
                        <a:lumOff val="35000"/>
                      </a:sysClr>
                    </a:solidFill>
                  </a:rPr>
                  <a:t>Modelling Result Record Dates</a:t>
                </a:r>
              </a:p>
            </c:rich>
          </c:tx>
          <c:layout>
            <c:manualLayout>
              <c:xMode val="edge"/>
              <c:yMode val="edge"/>
              <c:x val="0.35944102533160366"/>
              <c:y val="0.9197523070566089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d\-mmm" sourceLinked="1"/>
        <c:majorTickMark val="out"/>
        <c:minorTickMark val="none"/>
        <c:tickLblPos val="nextTo"/>
        <c:crossAx val="882640576"/>
        <c:crosses val="autoZero"/>
        <c:auto val="1"/>
        <c:lblOffset val="100"/>
        <c:baseTimeUnit val="days"/>
      </c:dateAx>
      <c:valAx>
        <c:axId val="8826405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Data</a:t>
                </a:r>
                <a:r>
                  <a:rPr lang="en-US" baseline="0"/>
                  <a:t> Base Quantity</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0441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4820"/>
          </a:xfrm>
          <a:prstGeom prst="rect">
            <a:avLst/>
          </a:prstGeom>
          <a:noFill/>
          <a:ln>
            <a:noFill/>
          </a:ln>
        </p:spPr>
        <p:txBody>
          <a:bodyPr spcFirstLastPara="1" wrap="square" lIns="186350" tIns="46575" rIns="186350" bIns="4657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9pPr>
          </a:lstStyle>
          <a:p>
            <a:endParaRPr/>
          </a:p>
        </p:txBody>
      </p:sp>
      <p:sp>
        <p:nvSpPr>
          <p:cNvPr id="4" name="Google Shape;4;n"/>
          <p:cNvSpPr txBox="1">
            <a:spLocks noGrp="1"/>
          </p:cNvSpPr>
          <p:nvPr>
            <p:ph type="dt" idx="10"/>
          </p:nvPr>
        </p:nvSpPr>
        <p:spPr>
          <a:xfrm>
            <a:off x="3970938" y="0"/>
            <a:ext cx="3037840" cy="464820"/>
          </a:xfrm>
          <a:prstGeom prst="rect">
            <a:avLst/>
          </a:prstGeom>
          <a:noFill/>
          <a:ln>
            <a:noFill/>
          </a:ln>
        </p:spPr>
        <p:txBody>
          <a:bodyPr spcFirstLastPara="1" wrap="square" lIns="186350" tIns="46575" rIns="186350" bIns="46575"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9pPr>
          </a:lstStyle>
          <a:p>
            <a:endParaRPr/>
          </a:p>
        </p:txBody>
      </p:sp>
      <p:sp>
        <p:nvSpPr>
          <p:cNvPr id="5" name="Google Shape;5;n"/>
          <p:cNvSpPr>
            <a:spLocks noGrp="1" noRot="1" noChangeAspect="1"/>
          </p:cNvSpPr>
          <p:nvPr>
            <p:ph type="sldImg" idx="3"/>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lvl1pPr marL="457200" marR="0" lvl="0" indent="-228600" algn="l" rtl="0">
              <a:lnSpc>
                <a:spcPct val="100000"/>
              </a:lnSpc>
              <a:spcBef>
                <a:spcPts val="90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98450" algn="l" rtl="0">
              <a:lnSpc>
                <a:spcPct val="100000"/>
              </a:lnSpc>
              <a:spcBef>
                <a:spcPts val="45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45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45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7" name="Google Shape;7;n"/>
          <p:cNvSpPr txBox="1">
            <a:spLocks noGrp="1"/>
          </p:cNvSpPr>
          <p:nvPr>
            <p:ph type="ftr" idx="11"/>
          </p:nvPr>
        </p:nvSpPr>
        <p:spPr>
          <a:xfrm>
            <a:off x="0" y="8829967"/>
            <a:ext cx="3037840" cy="464820"/>
          </a:xfrm>
          <a:prstGeom prst="rect">
            <a:avLst/>
          </a:prstGeom>
          <a:noFill/>
          <a:ln>
            <a:noFill/>
          </a:ln>
        </p:spPr>
        <p:txBody>
          <a:bodyPr spcFirstLastPara="1" wrap="square" lIns="186350" tIns="46575" rIns="186350" bIns="4657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9pPr>
          </a:lstStyle>
          <a:p>
            <a:endParaRPr/>
          </a:p>
        </p:txBody>
      </p:sp>
      <p:sp>
        <p:nvSpPr>
          <p:cNvPr id="8" name="Google Shape;8;n"/>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a:extLst>
            <a:ext uri="{FF2B5EF4-FFF2-40B4-BE49-F238E27FC236}">
              <a16:creationId xmlns:a16="http://schemas.microsoft.com/office/drawing/2014/main" id="{7FEA769B-D254-D9D9-3BAA-315B91DD035B}"/>
            </a:ext>
          </a:extLst>
        </p:cNvPr>
        <p:cNvGrpSpPr/>
        <p:nvPr/>
      </p:nvGrpSpPr>
      <p:grpSpPr>
        <a:xfrm>
          <a:off x="0" y="0"/>
          <a:ext cx="0" cy="0"/>
          <a:chOff x="0" y="0"/>
          <a:chExt cx="0" cy="0"/>
        </a:xfrm>
      </p:grpSpPr>
      <p:sp>
        <p:nvSpPr>
          <p:cNvPr id="986" name="Google Shape;986;p44:notes">
            <a:extLst>
              <a:ext uri="{FF2B5EF4-FFF2-40B4-BE49-F238E27FC236}">
                <a16:creationId xmlns:a16="http://schemas.microsoft.com/office/drawing/2014/main" id="{C7237F31-E624-A250-60FB-A7913C077FEF}"/>
              </a:ext>
            </a:extLst>
          </p:cNvPr>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987" name="Google Shape;987;p44:notes">
            <a:extLst>
              <a:ext uri="{FF2B5EF4-FFF2-40B4-BE49-F238E27FC236}">
                <a16:creationId xmlns:a16="http://schemas.microsoft.com/office/drawing/2014/main" id="{30027AD1-CA8F-2DC2-AD8B-C96B22599472}"/>
              </a:ext>
            </a:extLst>
          </p:cNvPr>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2134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7: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191" name="Google Shape;191;p7: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8: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200" name="Google Shape;200;p8: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9: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209" name="Google Shape;209;p9: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3: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158" name="Google Shape;158;p3: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a55dbcca47_0_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2a55dbcca47_0_0: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218" name="Google Shape;218;g2a55dbcca47_0_0: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1: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1: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en-US"/>
              <a:t>2. So not necessarily the result of </a:t>
            </a:r>
            <a:endParaRPr/>
          </a:p>
        </p:txBody>
      </p:sp>
      <p:sp>
        <p:nvSpPr>
          <p:cNvPr id="228" name="Google Shape;228;p11:notes"/>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a55dbcca47_0_42: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g2a55dbcca47_0_42: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237" name="Google Shape;237;g2a55dbcca47_0_42: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a62e7f3235_0_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g2a62e7f3235_0_0: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246" name="Google Shape;246;g2a62e7f3235_0_0: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a62e7f3235_1_2: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g2a62e7f3235_1_2: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257" name="Google Shape;257;g2a62e7f3235_1_2: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a62e7f3235_0_9: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g2a62e7f3235_0_9: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267" name="Google Shape;267;g2a62e7f3235_0_9: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a:extLst>
            <a:ext uri="{FF2B5EF4-FFF2-40B4-BE49-F238E27FC236}">
              <a16:creationId xmlns:a16="http://schemas.microsoft.com/office/drawing/2014/main" id="{AC5F5DCD-5BC6-8277-88A7-8A6476585905}"/>
            </a:ext>
          </a:extLst>
        </p:cNvPr>
        <p:cNvGrpSpPr/>
        <p:nvPr/>
      </p:nvGrpSpPr>
      <p:grpSpPr>
        <a:xfrm>
          <a:off x="0" y="0"/>
          <a:ext cx="0" cy="0"/>
          <a:chOff x="0" y="0"/>
          <a:chExt cx="0" cy="0"/>
        </a:xfrm>
      </p:grpSpPr>
      <p:sp>
        <p:nvSpPr>
          <p:cNvPr id="993" name="Google Shape;993;p45:notes">
            <a:extLst>
              <a:ext uri="{FF2B5EF4-FFF2-40B4-BE49-F238E27FC236}">
                <a16:creationId xmlns:a16="http://schemas.microsoft.com/office/drawing/2014/main" id="{7B46477D-C878-A7A5-B45B-8E7ED52CA59F}"/>
              </a:ext>
            </a:extLst>
          </p:cNvPr>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4" name="Google Shape;994;p45:notes">
            <a:extLst>
              <a:ext uri="{FF2B5EF4-FFF2-40B4-BE49-F238E27FC236}">
                <a16:creationId xmlns:a16="http://schemas.microsoft.com/office/drawing/2014/main" id="{2E89507D-0B22-52D9-CC7E-DFF9728E8B3B}"/>
              </a:ext>
            </a:extLst>
          </p:cNvPr>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en-US"/>
              <a:t>Of my presentation</a:t>
            </a:r>
            <a:endParaRPr/>
          </a:p>
        </p:txBody>
      </p:sp>
      <p:sp>
        <p:nvSpPr>
          <p:cNvPr id="995" name="Google Shape;995;p45:notes">
            <a:extLst>
              <a:ext uri="{FF2B5EF4-FFF2-40B4-BE49-F238E27FC236}">
                <a16:creationId xmlns:a16="http://schemas.microsoft.com/office/drawing/2014/main" id="{79D719F3-683D-45EA-D3CC-8C2BC660326D}"/>
              </a:ext>
            </a:extLst>
          </p:cNvPr>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extLst>
      <p:ext uri="{BB962C8B-B14F-4D97-AF65-F5344CB8AC3E}">
        <p14:creationId xmlns:p14="http://schemas.microsoft.com/office/powerpoint/2010/main" val="70276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755756be2_0_7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2a755756be2_0_70: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279" name="Google Shape;279;g2a755756be2_0_70: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0: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287" name="Google Shape;287;p1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a755756be2_0_1: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296" name="Google Shape;296;g2a755756be2_0_1: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a755756be2_0_19: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305" name="Google Shape;305;g2a755756be2_0_19: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a55dbcca47_0_5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g2a55dbcca47_0_50: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315" name="Google Shape;315;g2a55dbcca47_0_50: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a55dbcca47_0_3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2a55dbcca47_0_30: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r>
              <a:rPr lang="en-US"/>
              <a:t>More fluctuations in data, not generating a smooth line</a:t>
            </a:r>
            <a:endParaRPr/>
          </a:p>
          <a:p>
            <a:pPr marL="0" lvl="0" indent="0" algn="l" rtl="0">
              <a:lnSpc>
                <a:spcPct val="100000"/>
              </a:lnSpc>
              <a:spcBef>
                <a:spcPts val="900"/>
              </a:spcBef>
              <a:spcAft>
                <a:spcPts val="0"/>
              </a:spcAft>
              <a:buSzPts val="1400"/>
              <a:buNone/>
            </a:pPr>
            <a:r>
              <a:rPr lang="en-US"/>
              <a:t>Special patterns in MPV</a:t>
            </a:r>
            <a:endParaRPr/>
          </a:p>
        </p:txBody>
      </p:sp>
      <p:sp>
        <p:nvSpPr>
          <p:cNvPr id="324" name="Google Shape;324;g2a55dbcca47_0_30: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a755756be2_0_47: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g2a755756be2_0_47: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337" name="Google Shape;337;g2a755756be2_0_47: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a755756be2_0_86: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6" name="Google Shape;346;g2a755756be2_0_86: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347" name="Google Shape;347;g2a755756be2_0_86: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a755756be2_0_114: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g2a755756be2_0_114: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356" name="Google Shape;356;g2a755756be2_0_114: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a755756be2_0_122: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g2a755756be2_0_122: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365" name="Google Shape;365;g2a755756be2_0_122: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a:extLst>
            <a:ext uri="{FF2B5EF4-FFF2-40B4-BE49-F238E27FC236}">
              <a16:creationId xmlns:a16="http://schemas.microsoft.com/office/drawing/2014/main" id="{579F6880-ED28-0A06-8613-6CE659BAB065}"/>
            </a:ext>
          </a:extLst>
        </p:cNvPr>
        <p:cNvGrpSpPr/>
        <p:nvPr/>
      </p:nvGrpSpPr>
      <p:grpSpPr>
        <a:xfrm>
          <a:off x="0" y="0"/>
          <a:ext cx="0" cy="0"/>
          <a:chOff x="0" y="0"/>
          <a:chExt cx="0" cy="0"/>
        </a:xfrm>
      </p:grpSpPr>
      <p:sp>
        <p:nvSpPr>
          <p:cNvPr id="1001" name="Google Shape;1001;p46:notes">
            <a:extLst>
              <a:ext uri="{FF2B5EF4-FFF2-40B4-BE49-F238E27FC236}">
                <a16:creationId xmlns:a16="http://schemas.microsoft.com/office/drawing/2014/main" id="{46442B91-F093-7793-B79A-8612968B31A3}"/>
              </a:ext>
            </a:extLst>
          </p:cNvPr>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2" name="Google Shape;1002;p46:notes">
            <a:extLst>
              <a:ext uri="{FF2B5EF4-FFF2-40B4-BE49-F238E27FC236}">
                <a16:creationId xmlns:a16="http://schemas.microsoft.com/office/drawing/2014/main" id="{F8230C5C-ED42-44E0-8762-FEEE6EC685D0}"/>
              </a:ext>
            </a:extLst>
          </p:cNvPr>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200"/>
              <a:buFont typeface="Arial"/>
              <a:buNone/>
            </a:pPr>
            <a:r>
              <a:rPr lang="en-US" b="0"/>
              <a:t>the onset of therapy-related leukemia in potential tMN patients.</a:t>
            </a:r>
            <a:endParaRPr/>
          </a:p>
          <a:p>
            <a:pPr marL="0" marR="0" lvl="0" indent="0" algn="l" rtl="0">
              <a:lnSpc>
                <a:spcPct val="100000"/>
              </a:lnSpc>
              <a:spcBef>
                <a:spcPts val="0"/>
              </a:spcBef>
              <a:spcAft>
                <a:spcPts val="0"/>
              </a:spcAft>
              <a:buClr>
                <a:schemeClr val="dk1"/>
              </a:buClr>
              <a:buSzPts val="1200"/>
              <a:buFont typeface="Arial"/>
              <a:buNone/>
            </a:pPr>
            <a:endParaRPr b="0"/>
          </a:p>
          <a:p>
            <a:pPr marL="0" marR="0" lvl="0" indent="0" algn="l" rtl="0">
              <a:lnSpc>
                <a:spcPct val="100000"/>
              </a:lnSpc>
              <a:spcBef>
                <a:spcPts val="0"/>
              </a:spcBef>
              <a:spcAft>
                <a:spcPts val="0"/>
              </a:spcAft>
              <a:buClr>
                <a:schemeClr val="dk1"/>
              </a:buClr>
              <a:buSzPts val="1200"/>
              <a:buFont typeface="Arial"/>
              <a:buNone/>
            </a:pPr>
            <a:r>
              <a:rPr lang="en-US" b="0"/>
              <a:t>A race of time</a:t>
            </a:r>
            <a:endParaRPr/>
          </a:p>
          <a:p>
            <a:pPr marL="0" lvl="0" indent="0" algn="l" rtl="0">
              <a:lnSpc>
                <a:spcPct val="100000"/>
              </a:lnSpc>
              <a:spcBef>
                <a:spcPts val="900"/>
              </a:spcBef>
              <a:spcAft>
                <a:spcPts val="0"/>
              </a:spcAft>
              <a:buSzPts val="1400"/>
              <a:buNone/>
            </a:pPr>
            <a:endParaRPr/>
          </a:p>
        </p:txBody>
      </p:sp>
      <p:sp>
        <p:nvSpPr>
          <p:cNvPr id="1003" name="Google Shape;1003;p46:notes">
            <a:extLst>
              <a:ext uri="{FF2B5EF4-FFF2-40B4-BE49-F238E27FC236}">
                <a16:creationId xmlns:a16="http://schemas.microsoft.com/office/drawing/2014/main" id="{C8E66CCD-0603-1351-5CB7-82DDF634689E}"/>
              </a:ext>
            </a:extLst>
          </p:cNvPr>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2783004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a755756be2_0_98: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g2a755756be2_0_98: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374" name="Google Shape;374;g2a755756be2_0_98: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a755756be2_0_139: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g2a755756be2_0_139: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383" name="Google Shape;383;g2a755756be2_0_139: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a755756be2_0_59: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g2a755756be2_0_59: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392" name="Google Shape;392;g2a755756be2_0_59: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a755756be2_0_131: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g2a755756be2_0_131: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1400"/>
              </a:spcBef>
              <a:spcAft>
                <a:spcPts val="0"/>
              </a:spcAft>
              <a:buSzPts val="1400"/>
              <a:buNone/>
            </a:pPr>
            <a:r>
              <a:rPr lang="en-US">
                <a:solidFill>
                  <a:srgbClr val="374151"/>
                </a:solidFill>
                <a:latin typeface="Roboto"/>
                <a:ea typeface="Roboto"/>
                <a:cs typeface="Roboto"/>
                <a:sym typeface="Roboto"/>
              </a:rPr>
              <a:t>We capture the pattern better</a:t>
            </a:r>
            <a:endParaRPr>
              <a:solidFill>
                <a:srgbClr val="374151"/>
              </a:solidFill>
              <a:latin typeface="Roboto"/>
              <a:ea typeface="Roboto"/>
              <a:cs typeface="Roboto"/>
              <a:sym typeface="Roboto"/>
            </a:endParaRPr>
          </a:p>
          <a:p>
            <a:pPr marL="0" lvl="0" indent="0" algn="l" rtl="0">
              <a:lnSpc>
                <a:spcPct val="100000"/>
              </a:lnSpc>
              <a:spcBef>
                <a:spcPts val="1400"/>
              </a:spcBef>
              <a:spcAft>
                <a:spcPts val="0"/>
              </a:spcAft>
              <a:buSzPts val="1400"/>
              <a:buNone/>
            </a:pPr>
            <a:r>
              <a:rPr lang="en-US">
                <a:solidFill>
                  <a:srgbClr val="374151"/>
                </a:solidFill>
                <a:latin typeface="Roboto"/>
                <a:ea typeface="Roboto"/>
                <a:cs typeface="Roboto"/>
                <a:sym typeface="Roboto"/>
              </a:rPr>
              <a:t>If minimizing false positives is crucial, the model with higher specificity might be preferred; </a:t>
            </a:r>
            <a:endParaRPr>
              <a:solidFill>
                <a:srgbClr val="374151"/>
              </a:solidFill>
              <a:latin typeface="Roboto"/>
              <a:ea typeface="Roboto"/>
              <a:cs typeface="Roboto"/>
              <a:sym typeface="Roboto"/>
            </a:endParaRPr>
          </a:p>
          <a:p>
            <a:pPr marL="0" lvl="0" indent="0" algn="l" rtl="0">
              <a:lnSpc>
                <a:spcPct val="100000"/>
              </a:lnSpc>
              <a:spcBef>
                <a:spcPts val="1400"/>
              </a:spcBef>
              <a:spcAft>
                <a:spcPts val="0"/>
              </a:spcAft>
              <a:buSzPts val="1400"/>
              <a:buNone/>
            </a:pPr>
            <a:r>
              <a:rPr lang="en-US">
                <a:solidFill>
                  <a:srgbClr val="374151"/>
                </a:solidFill>
                <a:latin typeface="Roboto"/>
                <a:ea typeface="Roboto"/>
                <a:cs typeface="Roboto"/>
                <a:sym typeface="Roboto"/>
              </a:rPr>
              <a:t>if detecting all positive cases is more critical, a model with higher sensitivity might be favored. </a:t>
            </a:r>
            <a:endParaRPr>
              <a:solidFill>
                <a:srgbClr val="374151"/>
              </a:solidFill>
              <a:latin typeface="Roboto"/>
              <a:ea typeface="Roboto"/>
              <a:cs typeface="Roboto"/>
              <a:sym typeface="Roboto"/>
            </a:endParaRPr>
          </a:p>
          <a:p>
            <a:pPr marL="0" lvl="0" indent="0" algn="l" rtl="0">
              <a:lnSpc>
                <a:spcPct val="100000"/>
              </a:lnSpc>
              <a:spcBef>
                <a:spcPts val="1400"/>
              </a:spcBef>
              <a:spcAft>
                <a:spcPts val="0"/>
              </a:spcAft>
              <a:buSzPts val="1400"/>
              <a:buNone/>
            </a:pPr>
            <a:r>
              <a:rPr lang="en-US">
                <a:solidFill>
                  <a:srgbClr val="374151"/>
                </a:solidFill>
                <a:latin typeface="Roboto"/>
                <a:ea typeface="Roboto"/>
                <a:cs typeface="Roboto"/>
                <a:sym typeface="Roboto"/>
              </a:rPr>
              <a:t>In our case, we need to correctly identifying the positive cases</a:t>
            </a:r>
            <a:endParaRPr/>
          </a:p>
        </p:txBody>
      </p:sp>
      <p:sp>
        <p:nvSpPr>
          <p:cNvPr id="401" name="Google Shape;401;g2a755756be2_0_131: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a831a7ef0f_1_5: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2a831a7ef0f_1_5: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412" name="Google Shape;412;g2a831a7ef0f_1_5: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a831a7ef0f_1_16: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g2a831a7ef0f_1_16: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421" name="Google Shape;421;g2a831a7ef0f_1_16: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a755756be2_0_78: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a755756be2_0_78: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431" name="Google Shape;431;g2a755756be2_0_78: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2: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p12: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a:p>
        </p:txBody>
      </p:sp>
      <p:sp>
        <p:nvSpPr>
          <p:cNvPr id="449" name="Google Shape;449;p12:notes"/>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3: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457" name="Google Shape;457;p13: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4: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468" name="Google Shape;468;p14: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a:extLst>
            <a:ext uri="{FF2B5EF4-FFF2-40B4-BE49-F238E27FC236}">
              <a16:creationId xmlns:a16="http://schemas.microsoft.com/office/drawing/2014/main" id="{C73D2AA6-95A1-6B3A-5885-169EFC54F0A3}"/>
            </a:ext>
          </a:extLst>
        </p:cNvPr>
        <p:cNvGrpSpPr/>
        <p:nvPr/>
      </p:nvGrpSpPr>
      <p:grpSpPr>
        <a:xfrm>
          <a:off x="0" y="0"/>
          <a:ext cx="0" cy="0"/>
          <a:chOff x="0" y="0"/>
          <a:chExt cx="0" cy="0"/>
        </a:xfrm>
      </p:grpSpPr>
      <p:sp>
        <p:nvSpPr>
          <p:cNvPr id="1031" name="Google Shape;1031;p47:notes">
            <a:extLst>
              <a:ext uri="{FF2B5EF4-FFF2-40B4-BE49-F238E27FC236}">
                <a16:creationId xmlns:a16="http://schemas.microsoft.com/office/drawing/2014/main" id="{4CA73885-5AA5-9CE4-C940-082F4FD1A9B1}"/>
              </a:ext>
            </a:extLst>
          </p:cNvPr>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2" name="Google Shape;1032;p47:notes">
            <a:extLst>
              <a:ext uri="{FF2B5EF4-FFF2-40B4-BE49-F238E27FC236}">
                <a16:creationId xmlns:a16="http://schemas.microsoft.com/office/drawing/2014/main" id="{0220CCE9-C0A0-DABB-A7EE-A470A54DAA93}"/>
              </a:ext>
            </a:extLst>
          </p:cNvPr>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en-US"/>
              <a:t>Data introduction</a:t>
            </a:r>
            <a:endParaRPr/>
          </a:p>
        </p:txBody>
      </p:sp>
      <p:sp>
        <p:nvSpPr>
          <p:cNvPr id="1033" name="Google Shape;1033;p47:notes">
            <a:extLst>
              <a:ext uri="{FF2B5EF4-FFF2-40B4-BE49-F238E27FC236}">
                <a16:creationId xmlns:a16="http://schemas.microsoft.com/office/drawing/2014/main" id="{92E2758E-2D2E-51AD-41E4-031575F6B9BD}"/>
              </a:ext>
            </a:extLst>
          </p:cNvPr>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extLst>
      <p:ext uri="{BB962C8B-B14F-4D97-AF65-F5344CB8AC3E}">
        <p14:creationId xmlns:p14="http://schemas.microsoft.com/office/powerpoint/2010/main" val="1577093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15: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479" name="Google Shape;479;p15: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16: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489" name="Google Shape;489;p16: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17: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p17: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a:p>
        </p:txBody>
      </p:sp>
      <p:sp>
        <p:nvSpPr>
          <p:cNvPr id="498" name="Google Shape;498;p17:notes"/>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ad1409bac1_0_22: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g2ad1409bac1_0_22: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513" name="Google Shape;513;g2ad1409bac1_0_22: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ad1409bac1_0_3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1" name="Google Shape;521;g2ad1409bac1_0_30: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522" name="Google Shape;522;g2ad1409bac1_0_30: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a831a7ef0f_1_25: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g2a831a7ef0f_1_25: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531" name="Google Shape;531;g2a831a7ef0f_1_25: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ad1622d973_0_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9" name="Google Shape;539;g2ad1622d973_0_0: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540" name="Google Shape;540;g2ad1622d973_0_0: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ad1409bac1_0_9: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8" name="Google Shape;548;g2ad1409bac1_0_9: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549" name="Google Shape;549;g2ad1409bac1_0_9: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ad1409bac1_0_42: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g2ad1409bac1_0_42: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558" name="Google Shape;558;g2ad1409bac1_0_42: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a884525846_0_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6" name="Google Shape;566;g2a884525846_0_0: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567" name="Google Shape;567;g2a884525846_0_0: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a:extLst>
            <a:ext uri="{FF2B5EF4-FFF2-40B4-BE49-F238E27FC236}">
              <a16:creationId xmlns:a16="http://schemas.microsoft.com/office/drawing/2014/main" id="{68AB56F1-0102-8612-127E-6F8BA0805221}"/>
            </a:ext>
          </a:extLst>
        </p:cNvPr>
        <p:cNvGrpSpPr/>
        <p:nvPr/>
      </p:nvGrpSpPr>
      <p:grpSpPr>
        <a:xfrm>
          <a:off x="0" y="0"/>
          <a:ext cx="0" cy="0"/>
          <a:chOff x="0" y="0"/>
          <a:chExt cx="0" cy="0"/>
        </a:xfrm>
      </p:grpSpPr>
      <p:sp>
        <p:nvSpPr>
          <p:cNvPr id="1054" name="Google Shape;1054;p48:notes">
            <a:extLst>
              <a:ext uri="{FF2B5EF4-FFF2-40B4-BE49-F238E27FC236}">
                <a16:creationId xmlns:a16="http://schemas.microsoft.com/office/drawing/2014/main" id="{7FFCF564-A6B2-0194-EAE1-FBACFBE4E73C}"/>
              </a:ext>
            </a:extLst>
          </p:cNvPr>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1055" name="Google Shape;1055;p48:notes">
            <a:extLst>
              <a:ext uri="{FF2B5EF4-FFF2-40B4-BE49-F238E27FC236}">
                <a16:creationId xmlns:a16="http://schemas.microsoft.com/office/drawing/2014/main" id="{4F6B43AF-2D52-BA12-1188-89B3A0F7BEA5}"/>
              </a:ext>
            </a:extLst>
          </p:cNvPr>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77299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18: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575" name="Google Shape;575;p18: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19: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583" name="Google Shape;583;p19: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0: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591" name="Google Shape;591;p2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1: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p21: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a:p>
        </p:txBody>
      </p:sp>
      <p:sp>
        <p:nvSpPr>
          <p:cNvPr id="600" name="Google Shape;600;p21:notes"/>
          <p:cNvSpPr txBox="1">
            <a:spLocks noGrp="1"/>
          </p:cNvSpPr>
          <p:nvPr>
            <p:ph type="sldNum" idx="12"/>
          </p:nvPr>
        </p:nvSpPr>
        <p:spPr>
          <a:xfrm>
            <a:off x="3970938" y="8829967"/>
            <a:ext cx="3037840" cy="46482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22: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608" name="Google Shape;608;p22: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23: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616" name="Google Shape;616;p23: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a1380c5f26_0_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Google Shape;623;g2a1380c5f26_0_0: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624" name="Google Shape;624;g2a1380c5f26_0_0: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a1380c5f26_0_8: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 name="Google Shape;632;g2a1380c5f26_0_8: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633" name="Google Shape;633;g2a1380c5f26_0_8: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a1380c5f26_0_16: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2" name="Google Shape;642;g2a1380c5f26_0_16: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643" name="Google Shape;643;g2a1380c5f26_0_16: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a1380c5f26_0_24: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0" name="Google Shape;650;g2a1380c5f26_0_24: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651" name="Google Shape;651;g2a1380c5f26_0_24: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a:extLst>
            <a:ext uri="{FF2B5EF4-FFF2-40B4-BE49-F238E27FC236}">
              <a16:creationId xmlns:a16="http://schemas.microsoft.com/office/drawing/2014/main" id="{268294A6-0D62-A20E-B090-F02E0FB8DC0F}"/>
            </a:ext>
          </a:extLst>
        </p:cNvPr>
        <p:cNvGrpSpPr/>
        <p:nvPr/>
      </p:nvGrpSpPr>
      <p:grpSpPr>
        <a:xfrm>
          <a:off x="0" y="0"/>
          <a:ext cx="0" cy="0"/>
          <a:chOff x="0" y="0"/>
          <a:chExt cx="0" cy="0"/>
        </a:xfrm>
      </p:grpSpPr>
      <p:sp>
        <p:nvSpPr>
          <p:cNvPr id="1078" name="Google Shape;1078;p49:notes">
            <a:extLst>
              <a:ext uri="{FF2B5EF4-FFF2-40B4-BE49-F238E27FC236}">
                <a16:creationId xmlns:a16="http://schemas.microsoft.com/office/drawing/2014/main" id="{93C787F4-7C0F-6B4B-A3EB-27E0399C31F0}"/>
              </a:ext>
            </a:extLst>
          </p:cNvPr>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1079" name="Google Shape;1079;p49:notes">
            <a:extLst>
              <a:ext uri="{FF2B5EF4-FFF2-40B4-BE49-F238E27FC236}">
                <a16:creationId xmlns:a16="http://schemas.microsoft.com/office/drawing/2014/main" id="{8ED80CC4-63CE-41E0-1930-42DFF04B9326}"/>
              </a:ext>
            </a:extLst>
          </p:cNvPr>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394023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2a1380c5f26_0_7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8" name="Google Shape;658;g2a1380c5f26_0_70: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659" name="Google Shape;659;g2a1380c5f26_0_70: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a1380c5f26_0_78: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7" name="Google Shape;667;g2a1380c5f26_0_78: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668" name="Google Shape;668;g2a1380c5f26_0_78: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2a1380c5f26_0_54: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8" name="Google Shape;678;g2a1380c5f26_0_54: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679" name="Google Shape;679;g2a1380c5f26_0_54: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a22035105a_0_7: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6" name="Google Shape;686;g2a22035105a_0_7: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687" name="Google Shape;687;g2a22035105a_0_7: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2a22035105a_0_15: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 name="Google Shape;694;g2a22035105a_0_15: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695" name="Google Shape;695;g2a22035105a_0_15: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2a22035105a_0_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3" name="Google Shape;703;g2a22035105a_0_0: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704" name="Google Shape;704;g2a22035105a_0_0: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a22035105a_1_16: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g2a22035105a_1_16: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712" name="Google Shape;712;g2a22035105a_1_16: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2a22035105a_0_39: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9" name="Google Shape;719;g2a22035105a_0_39: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720" name="Google Shape;720;g2a22035105a_0_39: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2a22035105a_0_55: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7" name="Google Shape;727;g2a22035105a_0_55: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728" name="Google Shape;728;g2a22035105a_0_55: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2a22035105a_0_46: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5" name="Google Shape;735;g2a22035105a_0_46: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736" name="Google Shape;736;g2a22035105a_0_46: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165" name="Google Shape;165;p4: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2a1380c5f26_0_63: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3" name="Google Shape;743;g2a1380c5f26_0_63: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744" name="Google Shape;744;g2a1380c5f26_0_63: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a22035105a_1_24: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1" name="Google Shape;751;g2a22035105a_1_24: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752" name="Google Shape;752;g2a22035105a_1_24: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a22035105a_0_63: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9" name="Google Shape;759;g2a22035105a_0_63: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760" name="Google Shape;760;g2a22035105a_0_63: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2a22035105a_1_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g2a22035105a_1_0: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768" name="Google Shape;768;g2a22035105a_1_0: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a22035105a_0_33: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783" name="Google Shape;783;g2a22035105a_0_33: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4: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790" name="Google Shape;790;p24: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25: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798" name="Google Shape;798;p25: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6: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806" name="Google Shape;806;p26: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2625bedd3b8_0_2: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3" name="Google Shape;813;g2625bedd3b8_0_2: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814" name="Google Shape;814;g2625bedd3b8_0_2: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2625bedd3b8_0_1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1" name="Google Shape;821;g2625bedd3b8_0_10: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822" name="Google Shape;822;g2625bedd3b8_0_10: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174" name="Google Shape;174;p5: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27: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830" name="Google Shape;830;p27: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28: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838" name="Google Shape;838;p28: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2a22035105a_1_9: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5" name="Google Shape;845;g2a22035105a_1_9:notes"/>
          <p:cNvSpPr txBox="1">
            <a:spLocks noGrp="1"/>
          </p:cNvSpPr>
          <p:nvPr>
            <p:ph type="body" idx="1"/>
          </p:nvPr>
        </p:nvSpPr>
        <p:spPr>
          <a:xfrm>
            <a:off x="473827" y="3725239"/>
            <a:ext cx="6062700" cy="48738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846" name="Google Shape;846;g2a22035105a_1_9:notes"/>
          <p:cNvSpPr txBox="1">
            <a:spLocks noGrp="1"/>
          </p:cNvSpPr>
          <p:nvPr>
            <p:ph type="sldNum" idx="12"/>
          </p:nvPr>
        </p:nvSpPr>
        <p:spPr>
          <a:xfrm>
            <a:off x="3970938" y="8829967"/>
            <a:ext cx="3037800" cy="464700"/>
          </a:xfrm>
          <a:prstGeom prst="rect">
            <a:avLst/>
          </a:prstGeom>
          <a:noFill/>
          <a:ln>
            <a:noFill/>
          </a:ln>
        </p:spPr>
        <p:txBody>
          <a:bodyPr spcFirstLastPara="1" wrap="square" lIns="186350" tIns="46575" rIns="186350" bIns="4657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29: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854" name="Google Shape;854;p29: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30: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863" name="Google Shape;863;p30: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31: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870" name="Google Shape;870;p31: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p32: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877" name="Google Shape;877;p32: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6:notes"/>
          <p:cNvSpPr txBox="1">
            <a:spLocks noGrp="1"/>
          </p:cNvSpPr>
          <p:nvPr>
            <p:ph type="body" idx="1"/>
          </p:nvPr>
        </p:nvSpPr>
        <p:spPr>
          <a:xfrm>
            <a:off x="473827" y="3725239"/>
            <a:ext cx="6062747" cy="4873932"/>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900"/>
              </a:spcBef>
              <a:spcAft>
                <a:spcPts val="0"/>
              </a:spcAft>
              <a:buSzPts val="1400"/>
              <a:buNone/>
            </a:pPr>
            <a:endParaRPr/>
          </a:p>
        </p:txBody>
      </p:sp>
      <p:sp>
        <p:nvSpPr>
          <p:cNvPr id="183" name="Google Shape;183;p6:notes"/>
          <p:cNvSpPr>
            <a:spLocks noGrp="1" noRot="1" noChangeAspect="1"/>
          </p:cNvSpPr>
          <p:nvPr>
            <p:ph type="sldImg" idx="2"/>
          </p:nvPr>
        </p:nvSpPr>
        <p:spPr>
          <a:xfrm>
            <a:off x="971550" y="673100"/>
            <a:ext cx="5067300" cy="2851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wo Content" type="twoObj">
  <p:cSld name="TWO_OBJECTS">
    <p:bg>
      <p:bgPr>
        <a:solidFill>
          <a:schemeClr val="lt1"/>
        </a:solidFill>
        <a:effectLst/>
      </p:bgPr>
    </p:bg>
    <p:spTree>
      <p:nvGrpSpPr>
        <p:cNvPr id="1" name="Shape 14"/>
        <p:cNvGrpSpPr/>
        <p:nvPr/>
      </p:nvGrpSpPr>
      <p:grpSpPr>
        <a:xfrm>
          <a:off x="0" y="0"/>
          <a:ext cx="0" cy="0"/>
          <a:chOff x="0" y="0"/>
          <a:chExt cx="0" cy="0"/>
        </a:xfrm>
      </p:grpSpPr>
      <p:sp>
        <p:nvSpPr>
          <p:cNvPr id="15" name="Google Shape;15;p61"/>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61"/>
          <p:cNvSpPr txBox="1">
            <a:spLocks noGrp="1"/>
          </p:cNvSpPr>
          <p:nvPr>
            <p:ph type="body" idx="1"/>
          </p:nvPr>
        </p:nvSpPr>
        <p:spPr>
          <a:xfrm>
            <a:off x="485775" y="1108472"/>
            <a:ext cx="3977640" cy="3484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Clr>
                <a:schemeClr val="dk1"/>
              </a:buClr>
              <a:buSzPts val="1800"/>
              <a:buNone/>
              <a:defRPr>
                <a:solidFill>
                  <a:schemeClr val="dk1"/>
                </a:solidFill>
              </a:defRPr>
            </a:lvl1pPr>
            <a:lvl2pPr marL="914400" lvl="1" indent="-342900" algn="l">
              <a:lnSpc>
                <a:spcPct val="100000"/>
              </a:lnSpc>
              <a:spcBef>
                <a:spcPts val="9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dk1"/>
              </a:buClr>
              <a:buSzPts val="1800"/>
              <a:buChar char="•"/>
              <a:defRPr/>
            </a:lvl3pPr>
            <a:lvl4pPr marL="1828800" lvl="3" indent="-317500" algn="l">
              <a:lnSpc>
                <a:spcPct val="100000"/>
              </a:lnSpc>
              <a:spcBef>
                <a:spcPts val="600"/>
              </a:spcBef>
              <a:spcAft>
                <a:spcPts val="0"/>
              </a:spcAft>
              <a:buClr>
                <a:schemeClr val="accent1"/>
              </a:buClr>
              <a:buSzPts val="14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 name="Google Shape;17;p61"/>
          <p:cNvSpPr txBox="1">
            <a:spLocks noGrp="1"/>
          </p:cNvSpPr>
          <p:nvPr>
            <p:ph type="body" idx="2"/>
          </p:nvPr>
        </p:nvSpPr>
        <p:spPr>
          <a:xfrm>
            <a:off x="4826855" y="1108471"/>
            <a:ext cx="3977640" cy="3484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Clr>
                <a:schemeClr val="dk1"/>
              </a:buClr>
              <a:buSzPts val="1800"/>
              <a:buNone/>
              <a:defRPr>
                <a:solidFill>
                  <a:schemeClr val="dk1"/>
                </a:solidFill>
              </a:defRPr>
            </a:lvl1pPr>
            <a:lvl2pPr marL="914400" lvl="1" indent="-342900" algn="l">
              <a:lnSpc>
                <a:spcPct val="100000"/>
              </a:lnSpc>
              <a:spcBef>
                <a:spcPts val="9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dk1"/>
              </a:buClr>
              <a:buSzPts val="1800"/>
              <a:buChar char="•"/>
              <a:defRPr/>
            </a:lvl3pPr>
            <a:lvl4pPr marL="1828800" lvl="3" indent="-317500" algn="l">
              <a:lnSpc>
                <a:spcPct val="100000"/>
              </a:lnSpc>
              <a:spcBef>
                <a:spcPts val="600"/>
              </a:spcBef>
              <a:spcAft>
                <a:spcPts val="0"/>
              </a:spcAft>
              <a:buClr>
                <a:schemeClr val="accent1"/>
              </a:buClr>
              <a:buSzPts val="14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 name="Google Shape;18;p61"/>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9" name="Google Shape;19;p61"/>
          <p:cNvSpPr/>
          <p:nvPr/>
        </p:nvSpPr>
        <p:spPr>
          <a:xfrm>
            <a:off x="-1" y="4667593"/>
            <a:ext cx="635562" cy="481364"/>
          </a:xfrm>
          <a:custGeom>
            <a:avLst/>
            <a:gdLst/>
            <a:ahLst/>
            <a:cxnLst/>
            <a:rect l="l" t="t" r="r" b="b"/>
            <a:pathLst>
              <a:path w="847416" h="641818" extrusionOk="0">
                <a:moveTo>
                  <a:pt x="0" y="0"/>
                </a:moveTo>
                <a:lnTo>
                  <a:pt x="471658" y="0"/>
                </a:lnTo>
                <a:lnTo>
                  <a:pt x="847416" y="641818"/>
                </a:lnTo>
                <a:lnTo>
                  <a:pt x="0" y="6418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20" name="Google Shape;20;p61"/>
          <p:cNvSpPr/>
          <p:nvPr/>
        </p:nvSpPr>
        <p:spPr>
          <a:xfrm>
            <a:off x="635563" y="4667593"/>
            <a:ext cx="8508437" cy="481364"/>
          </a:xfrm>
          <a:custGeom>
            <a:avLst/>
            <a:gdLst/>
            <a:ahLst/>
            <a:cxnLst/>
            <a:rect l="l" t="t" r="r" b="b"/>
            <a:pathLst>
              <a:path w="11344583" h="641819" extrusionOk="0">
                <a:moveTo>
                  <a:pt x="8989757" y="0"/>
                </a:moveTo>
                <a:lnTo>
                  <a:pt x="11344583" y="0"/>
                </a:lnTo>
                <a:lnTo>
                  <a:pt x="11344583" y="640080"/>
                </a:lnTo>
                <a:lnTo>
                  <a:pt x="9317308" y="640080"/>
                </a:lnTo>
                <a:lnTo>
                  <a:pt x="9317308" y="641819"/>
                </a:lnTo>
                <a:lnTo>
                  <a:pt x="0" y="641819"/>
                </a:lnTo>
                <a:lnTo>
                  <a:pt x="375758" y="1"/>
                </a:lnTo>
                <a:lnTo>
                  <a:pt x="8989757" y="1"/>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21" name="Google Shape;21;p61"/>
          <p:cNvSpPr txBox="1"/>
          <p:nvPr/>
        </p:nvSpPr>
        <p:spPr>
          <a:xfrm>
            <a:off x="7101348" y="4667593"/>
            <a:ext cx="1697908" cy="475907"/>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lt1"/>
              </a:buClr>
              <a:buSzPts val="750"/>
              <a:buFont typeface="Arial"/>
              <a:buNone/>
            </a:pPr>
            <a:r>
              <a:rPr lang="en-US" sz="750" b="0" i="0" u="none" strike="noStrike" cap="none">
                <a:solidFill>
                  <a:schemeClr val="lt1"/>
                </a:solidFill>
                <a:latin typeface="Arial"/>
                <a:ea typeface="Arial"/>
                <a:cs typeface="Arial"/>
                <a:sym typeface="Arial"/>
              </a:rPr>
              <a:t>MD ANDERSON CANCER CENTER</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type="obj">
  <p:cSld name="OBJECT">
    <p:bg>
      <p:bgPr>
        <a:solidFill>
          <a:schemeClr val="lt1"/>
        </a:solidFill>
        <a:effectLst/>
      </p:bgPr>
    </p:bg>
    <p:spTree>
      <p:nvGrpSpPr>
        <p:cNvPr id="1" name="Shape 22"/>
        <p:cNvGrpSpPr/>
        <p:nvPr/>
      </p:nvGrpSpPr>
      <p:grpSpPr>
        <a:xfrm>
          <a:off x="0" y="0"/>
          <a:ext cx="0" cy="0"/>
          <a:chOff x="0" y="0"/>
          <a:chExt cx="0" cy="0"/>
        </a:xfrm>
      </p:grpSpPr>
      <p:sp>
        <p:nvSpPr>
          <p:cNvPr id="23" name="Google Shape;23;p63"/>
          <p:cNvSpPr/>
          <p:nvPr/>
        </p:nvSpPr>
        <p:spPr>
          <a:xfrm>
            <a:off x="-1" y="4667593"/>
            <a:ext cx="635562" cy="481364"/>
          </a:xfrm>
          <a:custGeom>
            <a:avLst/>
            <a:gdLst/>
            <a:ahLst/>
            <a:cxnLst/>
            <a:rect l="l" t="t" r="r" b="b"/>
            <a:pathLst>
              <a:path w="847416" h="641818" extrusionOk="0">
                <a:moveTo>
                  <a:pt x="0" y="0"/>
                </a:moveTo>
                <a:lnTo>
                  <a:pt x="471658" y="0"/>
                </a:lnTo>
                <a:lnTo>
                  <a:pt x="847416" y="641818"/>
                </a:lnTo>
                <a:lnTo>
                  <a:pt x="0" y="6418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24" name="Google Shape;24;p63"/>
          <p:cNvSpPr/>
          <p:nvPr/>
        </p:nvSpPr>
        <p:spPr>
          <a:xfrm>
            <a:off x="635563" y="4667593"/>
            <a:ext cx="8508437" cy="481364"/>
          </a:xfrm>
          <a:custGeom>
            <a:avLst/>
            <a:gdLst/>
            <a:ahLst/>
            <a:cxnLst/>
            <a:rect l="l" t="t" r="r" b="b"/>
            <a:pathLst>
              <a:path w="11344583" h="641819" extrusionOk="0">
                <a:moveTo>
                  <a:pt x="8989757" y="0"/>
                </a:moveTo>
                <a:lnTo>
                  <a:pt x="11344583" y="0"/>
                </a:lnTo>
                <a:lnTo>
                  <a:pt x="11344583" y="640080"/>
                </a:lnTo>
                <a:lnTo>
                  <a:pt x="9317308" y="640080"/>
                </a:lnTo>
                <a:lnTo>
                  <a:pt x="9317308" y="641819"/>
                </a:lnTo>
                <a:lnTo>
                  <a:pt x="0" y="641819"/>
                </a:lnTo>
                <a:lnTo>
                  <a:pt x="375758" y="1"/>
                </a:lnTo>
                <a:lnTo>
                  <a:pt x="8989757" y="1"/>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25" name="Google Shape;25;p63"/>
          <p:cNvSpPr txBox="1"/>
          <p:nvPr/>
        </p:nvSpPr>
        <p:spPr>
          <a:xfrm>
            <a:off x="7101348" y="4667593"/>
            <a:ext cx="1697908" cy="475907"/>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lt1"/>
              </a:buClr>
              <a:buSzPts val="750"/>
              <a:buFont typeface="Arial"/>
              <a:buNone/>
            </a:pPr>
            <a:r>
              <a:rPr lang="en-US" sz="750" b="0" i="0" u="none" strike="noStrike" cap="none">
                <a:solidFill>
                  <a:schemeClr val="lt1"/>
                </a:solidFill>
                <a:latin typeface="Arial"/>
                <a:ea typeface="Arial"/>
                <a:cs typeface="Arial"/>
                <a:sym typeface="Arial"/>
              </a:rPr>
              <a:t>MD ANDERSON CANCER CENTER</a:t>
            </a:r>
            <a:endParaRPr sz="1400" b="0" i="0" u="none" strike="noStrike" cap="none">
              <a:solidFill>
                <a:srgbClr val="000000"/>
              </a:solidFill>
              <a:latin typeface="Arial"/>
              <a:ea typeface="Arial"/>
              <a:cs typeface="Arial"/>
              <a:sym typeface="Arial"/>
            </a:endParaRPr>
          </a:p>
        </p:txBody>
      </p:sp>
      <p:sp>
        <p:nvSpPr>
          <p:cNvPr id="26" name="Google Shape;26;p63"/>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63"/>
          <p:cNvSpPr txBox="1">
            <a:spLocks noGrp="1"/>
          </p:cNvSpPr>
          <p:nvPr>
            <p:ph type="body" idx="1"/>
          </p:nvPr>
        </p:nvSpPr>
        <p:spPr>
          <a:xfrm>
            <a:off x="491319" y="1108445"/>
            <a:ext cx="8307936" cy="348498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Clr>
                <a:schemeClr val="dk1"/>
              </a:buClr>
              <a:buSzPts val="1800"/>
              <a:buNone/>
              <a:defRPr/>
            </a:lvl1pPr>
            <a:lvl2pPr marL="914400" lvl="1" indent="-342900" algn="l">
              <a:lnSpc>
                <a:spcPct val="100000"/>
              </a:lnSpc>
              <a:spcBef>
                <a:spcPts val="900"/>
              </a:spcBef>
              <a:spcAft>
                <a:spcPts val="0"/>
              </a:spcAft>
              <a:buClr>
                <a:schemeClr val="accent1"/>
              </a:buClr>
              <a:buSzPts val="1800"/>
              <a:buChar char="•"/>
              <a:defRPr/>
            </a:lvl2pPr>
            <a:lvl3pPr marL="1371600" lvl="2" indent="-342900" algn="l">
              <a:lnSpc>
                <a:spcPct val="100000"/>
              </a:lnSpc>
              <a:spcBef>
                <a:spcPts val="600"/>
              </a:spcBef>
              <a:spcAft>
                <a:spcPts val="0"/>
              </a:spcAft>
              <a:buClr>
                <a:schemeClr val="dk1"/>
              </a:buClr>
              <a:buSzPts val="1800"/>
              <a:buChar char="•"/>
              <a:defRPr/>
            </a:lvl3pPr>
            <a:lvl4pPr marL="1828800" lvl="3" indent="-317500" algn="l">
              <a:lnSpc>
                <a:spcPct val="100000"/>
              </a:lnSpc>
              <a:spcBef>
                <a:spcPts val="600"/>
              </a:spcBef>
              <a:spcAft>
                <a:spcPts val="0"/>
              </a:spcAft>
              <a:buClr>
                <a:schemeClr val="accent1"/>
              </a:buClr>
              <a:buSzPts val="14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 name="Google Shape;28;p63"/>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solidFill>
          <a:schemeClr val="lt1"/>
        </a:solidFill>
        <a:effectLst/>
      </p:bgPr>
    </p:bg>
    <p:spTree>
      <p:nvGrpSpPr>
        <p:cNvPr id="1" name="Shape 29"/>
        <p:cNvGrpSpPr/>
        <p:nvPr/>
      </p:nvGrpSpPr>
      <p:grpSpPr>
        <a:xfrm>
          <a:off x="0" y="0"/>
          <a:ext cx="0" cy="0"/>
          <a:chOff x="0" y="0"/>
          <a:chExt cx="0" cy="0"/>
        </a:xfrm>
      </p:grpSpPr>
      <p:sp>
        <p:nvSpPr>
          <p:cNvPr id="30" name="Google Shape;30;p69"/>
          <p:cNvSpPr/>
          <p:nvPr/>
        </p:nvSpPr>
        <p:spPr>
          <a:xfrm>
            <a:off x="0" y="1"/>
            <a:ext cx="9144000" cy="393545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31" name="Google Shape;31;p69"/>
          <p:cNvSpPr txBox="1">
            <a:spLocks noGrp="1"/>
          </p:cNvSpPr>
          <p:nvPr>
            <p:ph type="ctrTitle"/>
          </p:nvPr>
        </p:nvSpPr>
        <p:spPr>
          <a:xfrm>
            <a:off x="470297" y="1492624"/>
            <a:ext cx="8344250" cy="106231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rgbClr val="ED8B00"/>
              </a:buClr>
              <a:buSzPts val="3000"/>
              <a:buFont typeface="Arial"/>
              <a:buNone/>
              <a:defRPr sz="3000" b="1">
                <a:solidFill>
                  <a:srgbClr val="ED8B00"/>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9"/>
          <p:cNvSpPr txBox="1">
            <a:spLocks noGrp="1"/>
          </p:cNvSpPr>
          <p:nvPr>
            <p:ph type="subTitle" idx="1"/>
          </p:nvPr>
        </p:nvSpPr>
        <p:spPr>
          <a:xfrm>
            <a:off x="470298" y="2560329"/>
            <a:ext cx="8344249" cy="6199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2100"/>
              <a:buNone/>
              <a:defRPr sz="2100">
                <a:solidFill>
                  <a:schemeClr val="lt1"/>
                </a:solidFill>
                <a:latin typeface="Arial"/>
                <a:ea typeface="Arial"/>
                <a:cs typeface="Arial"/>
                <a:sym typeface="Arial"/>
              </a:defRPr>
            </a:lvl1pPr>
            <a:lvl2pPr lvl="1" algn="ctr">
              <a:lnSpc>
                <a:spcPct val="100000"/>
              </a:lnSpc>
              <a:spcBef>
                <a:spcPts val="900"/>
              </a:spcBef>
              <a:spcAft>
                <a:spcPts val="0"/>
              </a:spcAft>
              <a:buClr>
                <a:schemeClr val="dk1"/>
              </a:buClr>
              <a:buSzPts val="1500"/>
              <a:buNone/>
              <a:defRPr sz="1500"/>
            </a:lvl2pPr>
            <a:lvl3pPr lvl="2" algn="ctr">
              <a:lnSpc>
                <a:spcPct val="100000"/>
              </a:lnSpc>
              <a:spcBef>
                <a:spcPts val="600"/>
              </a:spcBef>
              <a:spcAft>
                <a:spcPts val="0"/>
              </a:spcAft>
              <a:buClr>
                <a:schemeClr val="dk1"/>
              </a:buClr>
              <a:buSzPts val="1350"/>
              <a:buNone/>
              <a:defRPr sz="1350"/>
            </a:lvl3pPr>
            <a:lvl4pPr lvl="3" algn="ctr">
              <a:lnSpc>
                <a:spcPct val="100000"/>
              </a:lnSpc>
              <a:spcBef>
                <a:spcPts val="600"/>
              </a:spcBef>
              <a:spcAft>
                <a:spcPts val="0"/>
              </a:spcAft>
              <a:buClr>
                <a:schemeClr val="dk1"/>
              </a:buClr>
              <a:buSzPts val="1200"/>
              <a:buNone/>
              <a:defRPr sz="1200"/>
            </a:lvl4pPr>
            <a:lvl5pPr lvl="4" algn="ctr">
              <a:lnSpc>
                <a:spcPct val="100000"/>
              </a:lnSpc>
              <a:spcBef>
                <a:spcPts val="240"/>
              </a:spcBef>
              <a:spcAft>
                <a:spcPts val="0"/>
              </a:spcAft>
              <a:buClr>
                <a:schemeClr val="lt1"/>
              </a:buClr>
              <a:buSzPts val="1200"/>
              <a:buNone/>
              <a:defRPr sz="1200"/>
            </a:lvl5pPr>
            <a:lvl6pPr lvl="5" algn="ctr">
              <a:lnSpc>
                <a:spcPct val="100000"/>
              </a:lnSpc>
              <a:spcBef>
                <a:spcPts val="240"/>
              </a:spcBef>
              <a:spcAft>
                <a:spcPts val="0"/>
              </a:spcAft>
              <a:buClr>
                <a:schemeClr val="dk1"/>
              </a:buClr>
              <a:buSzPts val="1200"/>
              <a:buNone/>
              <a:defRPr sz="1200"/>
            </a:lvl6pPr>
            <a:lvl7pPr lvl="6" algn="ctr">
              <a:lnSpc>
                <a:spcPct val="100000"/>
              </a:lnSpc>
              <a:spcBef>
                <a:spcPts val="240"/>
              </a:spcBef>
              <a:spcAft>
                <a:spcPts val="0"/>
              </a:spcAft>
              <a:buClr>
                <a:schemeClr val="dk1"/>
              </a:buClr>
              <a:buSzPts val="1200"/>
              <a:buNone/>
              <a:defRPr sz="1200"/>
            </a:lvl7pPr>
            <a:lvl8pPr lvl="7" algn="ctr">
              <a:lnSpc>
                <a:spcPct val="100000"/>
              </a:lnSpc>
              <a:spcBef>
                <a:spcPts val="240"/>
              </a:spcBef>
              <a:spcAft>
                <a:spcPts val="0"/>
              </a:spcAft>
              <a:buClr>
                <a:schemeClr val="dk1"/>
              </a:buClr>
              <a:buSzPts val="1200"/>
              <a:buNone/>
              <a:defRPr sz="1200"/>
            </a:lvl8pPr>
            <a:lvl9pPr lvl="8" algn="ctr">
              <a:lnSpc>
                <a:spcPct val="100000"/>
              </a:lnSpc>
              <a:spcBef>
                <a:spcPts val="240"/>
              </a:spcBef>
              <a:spcAft>
                <a:spcPts val="0"/>
              </a:spcAft>
              <a:buClr>
                <a:schemeClr val="dk1"/>
              </a:buClr>
              <a:buSzPts val="1200"/>
              <a:buNone/>
              <a:defRPr sz="1200"/>
            </a:lvl9pPr>
          </a:lstStyle>
          <a:p>
            <a:endParaRPr/>
          </a:p>
        </p:txBody>
      </p:sp>
      <p:sp>
        <p:nvSpPr>
          <p:cNvPr id="33" name="Google Shape;33;p69"/>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34" name="Google Shape;34;p69"/>
          <p:cNvGrpSpPr/>
          <p:nvPr/>
        </p:nvGrpSpPr>
        <p:grpSpPr>
          <a:xfrm>
            <a:off x="0" y="3390035"/>
            <a:ext cx="9144000" cy="545418"/>
            <a:chOff x="0" y="4520046"/>
            <a:chExt cx="12192000" cy="727224"/>
          </a:xfrm>
        </p:grpSpPr>
        <p:sp>
          <p:nvSpPr>
            <p:cNvPr id="35" name="Google Shape;35;p69"/>
            <p:cNvSpPr/>
            <p:nvPr/>
          </p:nvSpPr>
          <p:spPr>
            <a:xfrm rot="10800000">
              <a:off x="0" y="4520046"/>
              <a:ext cx="10557160" cy="727224"/>
            </a:xfrm>
            <a:custGeom>
              <a:avLst/>
              <a:gdLst/>
              <a:ahLst/>
              <a:cxnLst/>
              <a:rect l="l" t="t" r="r" b="b"/>
              <a:pathLst>
                <a:path w="10557160" h="727224" extrusionOk="0">
                  <a:moveTo>
                    <a:pt x="10557160" y="727224"/>
                  </a:moveTo>
                  <a:lnTo>
                    <a:pt x="425760" y="727224"/>
                  </a:lnTo>
                  <a:lnTo>
                    <a:pt x="0" y="0"/>
                  </a:lnTo>
                  <a:lnTo>
                    <a:pt x="10557160" y="0"/>
                  </a:lnTo>
                  <a:lnTo>
                    <a:pt x="10557160" y="727224"/>
                  </a:lnTo>
                  <a:close/>
                </a:path>
              </a:pathLst>
            </a:custGeom>
            <a:solidFill>
              <a:srgbClr val="D0D0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36" name="Google Shape;36;p69"/>
            <p:cNvSpPr/>
            <p:nvPr/>
          </p:nvSpPr>
          <p:spPr>
            <a:xfrm rot="10800000">
              <a:off x="10557162" y="4520046"/>
              <a:ext cx="1634838" cy="727224"/>
            </a:xfrm>
            <a:custGeom>
              <a:avLst/>
              <a:gdLst/>
              <a:ahLst/>
              <a:cxnLst/>
              <a:rect l="l" t="t" r="r" b="b"/>
              <a:pathLst>
                <a:path w="1634838" h="727224" extrusionOk="0">
                  <a:moveTo>
                    <a:pt x="1209078" y="727224"/>
                  </a:moveTo>
                  <a:lnTo>
                    <a:pt x="0" y="727224"/>
                  </a:lnTo>
                  <a:lnTo>
                    <a:pt x="0" y="0"/>
                  </a:lnTo>
                  <a:lnTo>
                    <a:pt x="1634838" y="0"/>
                  </a:lnTo>
                  <a:lnTo>
                    <a:pt x="1209078" y="727224"/>
                  </a:lnTo>
                  <a:close/>
                </a:path>
              </a:pathLst>
            </a:custGeom>
            <a:solidFill>
              <a:srgbClr val="D0D0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pic>
        <p:nvPicPr>
          <p:cNvPr id="37" name="Google Shape;37;p69"/>
          <p:cNvPicPr preferRelativeResize="0"/>
          <p:nvPr/>
        </p:nvPicPr>
        <p:blipFill rotWithShape="1">
          <a:blip r:embed="rId2">
            <a:alphaModFix/>
          </a:blip>
          <a:srcRect/>
          <a:stretch/>
        </p:blipFill>
        <p:spPr>
          <a:xfrm>
            <a:off x="7155146" y="4156174"/>
            <a:ext cx="1525020" cy="738703"/>
          </a:xfrm>
          <a:prstGeom prst="rect">
            <a:avLst/>
          </a:prstGeom>
          <a:noFill/>
          <a:ln>
            <a:noFill/>
          </a:ln>
        </p:spPr>
      </p:pic>
      <p:sp>
        <p:nvSpPr>
          <p:cNvPr id="38" name="Google Shape;38;p69"/>
          <p:cNvSpPr txBox="1">
            <a:spLocks noGrp="1"/>
          </p:cNvSpPr>
          <p:nvPr>
            <p:ph type="body" idx="2"/>
          </p:nvPr>
        </p:nvSpPr>
        <p:spPr>
          <a:xfrm>
            <a:off x="470297" y="4089798"/>
            <a:ext cx="6315804" cy="539353"/>
          </a:xfrm>
          <a:prstGeom prst="rect">
            <a:avLst/>
          </a:prstGeom>
          <a:noFill/>
          <a:ln>
            <a:noFill/>
          </a:ln>
        </p:spPr>
        <p:txBody>
          <a:bodyPr spcFirstLastPara="1" wrap="square" lIns="0" tIns="0" rIns="0" bIns="91425" anchor="t" anchorCtr="0">
            <a:noAutofit/>
          </a:bodyPr>
          <a:lstStyle>
            <a:lvl1pPr marL="457200" lvl="0" indent="-228600" algn="l">
              <a:lnSpc>
                <a:spcPct val="100000"/>
              </a:lnSpc>
              <a:spcBef>
                <a:spcPts val="0"/>
              </a:spcBef>
              <a:spcAft>
                <a:spcPts val="0"/>
              </a:spcAft>
              <a:buClr>
                <a:schemeClr val="dk1"/>
              </a:buClr>
              <a:buSzPts val="1500"/>
              <a:buNone/>
              <a:defRPr sz="1500" b="1">
                <a:latin typeface="Arial"/>
                <a:ea typeface="Arial"/>
                <a:cs typeface="Arial"/>
                <a:sym typeface="Arial"/>
              </a:defRPr>
            </a:lvl1pPr>
            <a:lvl2pPr marL="914400" lvl="1" indent="-228600" algn="l">
              <a:lnSpc>
                <a:spcPct val="100000"/>
              </a:lnSpc>
              <a:spcBef>
                <a:spcPts val="0"/>
              </a:spcBef>
              <a:spcAft>
                <a:spcPts val="0"/>
              </a:spcAft>
              <a:buClr>
                <a:schemeClr val="dk1"/>
              </a:buClr>
              <a:buSzPts val="1350"/>
              <a:buNone/>
              <a:defRPr sz="1350" i="1">
                <a:latin typeface="Arial"/>
                <a:ea typeface="Arial"/>
                <a:cs typeface="Arial"/>
                <a:sym typeface="Arial"/>
              </a:defRPr>
            </a:lvl2pPr>
            <a:lvl3pPr marL="1371600" lvl="2" indent="-228600" algn="l">
              <a:lnSpc>
                <a:spcPct val="100000"/>
              </a:lnSpc>
              <a:spcBef>
                <a:spcPts val="0"/>
              </a:spcBef>
              <a:spcAft>
                <a:spcPts val="0"/>
              </a:spcAft>
              <a:buClr>
                <a:schemeClr val="dk1"/>
              </a:buClr>
              <a:buSzPts val="1350"/>
              <a:buNone/>
              <a:defRPr sz="1350" i="1">
                <a:latin typeface="Arial"/>
                <a:ea typeface="Arial"/>
                <a:cs typeface="Arial"/>
                <a:sym typeface="Arial"/>
              </a:defRPr>
            </a:lvl3pPr>
            <a:lvl4pPr marL="1828800" lvl="3" indent="-228600" algn="l">
              <a:lnSpc>
                <a:spcPct val="100000"/>
              </a:lnSpc>
              <a:spcBef>
                <a:spcPts val="0"/>
              </a:spcBef>
              <a:spcAft>
                <a:spcPts val="0"/>
              </a:spcAft>
              <a:buClr>
                <a:schemeClr val="dk1"/>
              </a:buClr>
              <a:buSzPts val="1350"/>
              <a:buNone/>
              <a:defRPr sz="1350" i="1">
                <a:latin typeface="Arial"/>
                <a:ea typeface="Arial"/>
                <a:cs typeface="Arial"/>
                <a:sym typeface="Arial"/>
              </a:defRPr>
            </a:lvl4pPr>
            <a:lvl5pPr marL="2286000" lvl="4" indent="-228600" algn="l">
              <a:lnSpc>
                <a:spcPct val="100000"/>
              </a:lnSpc>
              <a:spcBef>
                <a:spcPts val="0"/>
              </a:spcBef>
              <a:spcAft>
                <a:spcPts val="0"/>
              </a:spcAft>
              <a:buClr>
                <a:schemeClr val="lt1"/>
              </a:buClr>
              <a:buSzPts val="1350"/>
              <a:buNone/>
              <a:defRPr sz="1350" i="1">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9" name="Google Shape;39;p69"/>
          <p:cNvSpPr txBox="1">
            <a:spLocks noGrp="1"/>
          </p:cNvSpPr>
          <p:nvPr>
            <p:ph type="body" idx="3"/>
          </p:nvPr>
        </p:nvSpPr>
        <p:spPr>
          <a:xfrm>
            <a:off x="470298" y="4745141"/>
            <a:ext cx="3124622" cy="2959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Clr>
                <a:schemeClr val="dk1"/>
              </a:buClr>
              <a:buSzPts val="1050"/>
              <a:buNone/>
              <a:defRPr sz="1050">
                <a:latin typeface="Arial"/>
                <a:ea typeface="Arial"/>
                <a:cs typeface="Arial"/>
                <a:sym typeface="Arial"/>
              </a:defRPr>
            </a:lvl1pPr>
            <a:lvl2pPr marL="914400" lvl="1" indent="-228600" algn="l">
              <a:lnSpc>
                <a:spcPct val="100000"/>
              </a:lnSpc>
              <a:spcBef>
                <a:spcPts val="900"/>
              </a:spcBef>
              <a:spcAft>
                <a:spcPts val="0"/>
              </a:spcAft>
              <a:buClr>
                <a:schemeClr val="dk1"/>
              </a:buClr>
              <a:buSzPts val="1050"/>
              <a:buNone/>
              <a:defRPr sz="1050">
                <a:latin typeface="Arial"/>
                <a:ea typeface="Arial"/>
                <a:cs typeface="Arial"/>
                <a:sym typeface="Arial"/>
              </a:defRPr>
            </a:lvl2pPr>
            <a:lvl3pPr marL="1371600" lvl="2" indent="-228600" algn="l">
              <a:lnSpc>
                <a:spcPct val="100000"/>
              </a:lnSpc>
              <a:spcBef>
                <a:spcPts val="600"/>
              </a:spcBef>
              <a:spcAft>
                <a:spcPts val="0"/>
              </a:spcAft>
              <a:buClr>
                <a:schemeClr val="dk1"/>
              </a:buClr>
              <a:buSzPts val="1050"/>
              <a:buNone/>
              <a:defRPr sz="1050">
                <a:latin typeface="Arial"/>
                <a:ea typeface="Arial"/>
                <a:cs typeface="Arial"/>
                <a:sym typeface="Arial"/>
              </a:defRPr>
            </a:lvl3pPr>
            <a:lvl4pPr marL="1828800" lvl="3" indent="-228600" algn="l">
              <a:lnSpc>
                <a:spcPct val="100000"/>
              </a:lnSpc>
              <a:spcBef>
                <a:spcPts val="600"/>
              </a:spcBef>
              <a:spcAft>
                <a:spcPts val="0"/>
              </a:spcAft>
              <a:buClr>
                <a:schemeClr val="dk1"/>
              </a:buClr>
              <a:buSzPts val="1050"/>
              <a:buNone/>
              <a:defRPr sz="1050">
                <a:latin typeface="Arial"/>
                <a:ea typeface="Arial"/>
                <a:cs typeface="Arial"/>
                <a:sym typeface="Arial"/>
              </a:defRPr>
            </a:lvl4pPr>
            <a:lvl5pPr marL="2286000" lvl="4" indent="-228600" algn="l">
              <a:lnSpc>
                <a:spcPct val="100000"/>
              </a:lnSpc>
              <a:spcBef>
                <a:spcPts val="210"/>
              </a:spcBef>
              <a:spcAft>
                <a:spcPts val="0"/>
              </a:spcAft>
              <a:buClr>
                <a:schemeClr val="lt1"/>
              </a:buClr>
              <a:buSzPts val="1050"/>
              <a:buNone/>
              <a:defRPr sz="1050">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2067">
          <p15:clr>
            <a:srgbClr val="FBAE40"/>
          </p15:clr>
        </p15:guide>
        <p15:guide id="4" orient="horz" pos="2338">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9"/>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2200"/>
              <a:buFont typeface="Arial"/>
              <a:buNone/>
              <a:defRPr sz="22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9"/>
          <p:cNvSpPr txBox="1">
            <a:spLocks noGrp="1"/>
          </p:cNvSpPr>
          <p:nvPr>
            <p:ph type="body" idx="1"/>
          </p:nvPr>
        </p:nvSpPr>
        <p:spPr>
          <a:xfrm>
            <a:off x="411480" y="1463040"/>
            <a:ext cx="8321040" cy="338328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9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lnSpc>
                <a:spcPct val="100000"/>
              </a:lnSpc>
              <a:spcBef>
                <a:spcPts val="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4325" algn="l" rtl="0">
              <a:lnSpc>
                <a:spcPct val="100000"/>
              </a:lnSpc>
              <a:spcBef>
                <a:spcPts val="270"/>
              </a:spcBef>
              <a:spcAft>
                <a:spcPts val="0"/>
              </a:spcAft>
              <a:buClr>
                <a:schemeClr val="lt1"/>
              </a:buClr>
              <a:buSzPts val="1350"/>
              <a:buFont typeface="Arial"/>
              <a:buChar char="»"/>
              <a:defRPr sz="1350" b="0" i="0" u="none" strike="noStrike" cap="none">
                <a:solidFill>
                  <a:schemeClr val="lt1"/>
                </a:solidFill>
                <a:latin typeface="Times New Roman"/>
                <a:ea typeface="Times New Roman"/>
                <a:cs typeface="Times New Roman"/>
                <a:sym typeface="Times New Roman"/>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2" name="Google Shape;12;p59"/>
          <p:cNvSpPr txBox="1">
            <a:spLocks noGrp="1"/>
          </p:cNvSpPr>
          <p:nvPr>
            <p:ph type="ftr" idx="11"/>
          </p:nvPr>
        </p:nvSpPr>
        <p:spPr>
          <a:xfrm>
            <a:off x="1417320" y="216949"/>
            <a:ext cx="6400800" cy="161583"/>
          </a:xfrm>
          <a:prstGeom prst="rect">
            <a:avLst/>
          </a:prstGeom>
          <a:noFill/>
          <a:ln>
            <a:noFill/>
          </a:ln>
        </p:spPr>
        <p:txBody>
          <a:bodyPr spcFirstLastPara="1" wrap="square" lIns="0" tIns="0" rIns="0" bIns="0" anchor="ctr" anchorCtr="0">
            <a:sp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3" name="Google Shape;13;p59"/>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rgbClr val="63666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chart" Target="../charts/char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www.nature.com/articles/ng.3756#Sec15"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https://github.com/mg14/aml-multistage"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8">
          <a:extLst>
            <a:ext uri="{FF2B5EF4-FFF2-40B4-BE49-F238E27FC236}">
              <a16:creationId xmlns:a16="http://schemas.microsoft.com/office/drawing/2014/main" id="{B2E00516-0E52-1D81-6043-79656E21A53E}"/>
            </a:ext>
          </a:extLst>
        </p:cNvPr>
        <p:cNvGrpSpPr/>
        <p:nvPr/>
      </p:nvGrpSpPr>
      <p:grpSpPr>
        <a:xfrm>
          <a:off x="0" y="0"/>
          <a:ext cx="0" cy="0"/>
          <a:chOff x="0" y="0"/>
          <a:chExt cx="0" cy="0"/>
        </a:xfrm>
      </p:grpSpPr>
      <p:sp>
        <p:nvSpPr>
          <p:cNvPr id="989" name="Google Shape;989;p44">
            <a:extLst>
              <a:ext uri="{FF2B5EF4-FFF2-40B4-BE49-F238E27FC236}">
                <a16:creationId xmlns:a16="http://schemas.microsoft.com/office/drawing/2014/main" id="{69E4A8E6-CC61-58BE-6046-1B8A725C5EF7}"/>
              </a:ext>
            </a:extLst>
          </p:cNvPr>
          <p:cNvSpPr txBox="1">
            <a:spLocks noGrp="1"/>
          </p:cNvSpPr>
          <p:nvPr>
            <p:ph type="ctrTitle"/>
          </p:nvPr>
        </p:nvSpPr>
        <p:spPr>
          <a:xfrm>
            <a:off x="470297" y="1492624"/>
            <a:ext cx="8344250" cy="106231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F2F2F2"/>
              </a:buClr>
              <a:buSzPts val="3000"/>
              <a:buFont typeface="Arial"/>
              <a:buNone/>
            </a:pPr>
            <a:r>
              <a:rPr lang="en-US" dirty="0" err="1">
                <a:solidFill>
                  <a:srgbClr val="F2F2F2"/>
                </a:solidFill>
                <a:latin typeface="Arial"/>
                <a:ea typeface="Arial"/>
                <a:cs typeface="Arial"/>
                <a:sym typeface="Arial"/>
              </a:rPr>
              <a:t>tMN</a:t>
            </a:r>
            <a:r>
              <a:rPr lang="en-US">
                <a:solidFill>
                  <a:srgbClr val="F2F2F2"/>
                </a:solidFill>
                <a:latin typeface="Arial"/>
                <a:ea typeface="Arial"/>
                <a:cs typeface="Arial"/>
                <a:sym typeface="Arial"/>
              </a:rPr>
              <a:t> vs Cancer </a:t>
            </a:r>
            <a:r>
              <a:rPr lang="en-US" dirty="0">
                <a:solidFill>
                  <a:srgbClr val="F2F2F2"/>
                </a:solidFill>
                <a:latin typeface="Arial"/>
                <a:ea typeface="Arial"/>
                <a:cs typeface="Arial"/>
                <a:sym typeface="Arial"/>
              </a:rPr>
              <a:t>Patient - Lab Result Elements Preliminary Analysis Overview</a:t>
            </a:r>
            <a:endParaRPr dirty="0"/>
          </a:p>
        </p:txBody>
      </p:sp>
      <p:sp>
        <p:nvSpPr>
          <p:cNvPr id="990" name="Google Shape;990;p44">
            <a:extLst>
              <a:ext uri="{FF2B5EF4-FFF2-40B4-BE49-F238E27FC236}">
                <a16:creationId xmlns:a16="http://schemas.microsoft.com/office/drawing/2014/main" id="{75C0922A-210B-CCB1-EBD3-3D6AFA1485A8}"/>
              </a:ext>
            </a:extLst>
          </p:cNvPr>
          <p:cNvSpPr txBox="1">
            <a:spLocks noGrp="1"/>
          </p:cNvSpPr>
          <p:nvPr>
            <p:ph type="body" idx="2"/>
          </p:nvPr>
        </p:nvSpPr>
        <p:spPr>
          <a:xfrm>
            <a:off x="448226" y="4199835"/>
            <a:ext cx="6287870" cy="486550"/>
          </a:xfrm>
          <a:prstGeom prst="rect">
            <a:avLst/>
          </a:prstGeom>
          <a:noFill/>
          <a:ln>
            <a:noFill/>
          </a:ln>
        </p:spPr>
        <p:txBody>
          <a:bodyPr spcFirstLastPara="1" wrap="square" lIns="0" tIns="0" rIns="0" bIns="91425" anchor="t" anchorCtr="0">
            <a:noAutofit/>
          </a:bodyPr>
          <a:lstStyle/>
          <a:p>
            <a:pPr marL="0" lvl="0" indent="0" algn="l" rtl="0">
              <a:lnSpc>
                <a:spcPct val="100000"/>
              </a:lnSpc>
              <a:spcBef>
                <a:spcPts val="0"/>
              </a:spcBef>
              <a:spcAft>
                <a:spcPts val="0"/>
              </a:spcAft>
              <a:buClr>
                <a:srgbClr val="413C38"/>
              </a:buClr>
              <a:buSzPts val="1350"/>
              <a:buNone/>
            </a:pPr>
            <a:r>
              <a:rPr lang="en-US" sz="1350" dirty="0">
                <a:solidFill>
                  <a:srgbClr val="413C38"/>
                </a:solidFill>
                <a:latin typeface="Arial"/>
                <a:ea typeface="Arial"/>
                <a:cs typeface="Arial"/>
                <a:sym typeface="Arial"/>
              </a:rPr>
              <a:t>Zijun Wu</a:t>
            </a:r>
            <a:endParaRPr dirty="0"/>
          </a:p>
          <a:p>
            <a:pPr marL="0" lvl="0" indent="0" algn="l" rtl="0">
              <a:lnSpc>
                <a:spcPct val="100000"/>
              </a:lnSpc>
              <a:spcBef>
                <a:spcPts val="0"/>
              </a:spcBef>
              <a:spcAft>
                <a:spcPts val="0"/>
              </a:spcAft>
              <a:buClr>
                <a:srgbClr val="413C38"/>
              </a:buClr>
              <a:buSzPts val="1350"/>
              <a:buNone/>
            </a:pPr>
            <a:r>
              <a:rPr lang="en-US" sz="1350" dirty="0">
                <a:solidFill>
                  <a:srgbClr val="413C38"/>
                </a:solidFill>
                <a:latin typeface="Arial"/>
                <a:ea typeface="Arial"/>
                <a:cs typeface="Arial"/>
                <a:sym typeface="Arial"/>
              </a:rPr>
              <a:t>Data Patterns and Trend Visualization Reports</a:t>
            </a:r>
            <a:endParaRPr dirty="0"/>
          </a:p>
          <a:p>
            <a:pPr marL="0" lvl="0" indent="0" algn="l" rtl="0">
              <a:lnSpc>
                <a:spcPct val="100000"/>
              </a:lnSpc>
              <a:spcBef>
                <a:spcPts val="0"/>
              </a:spcBef>
              <a:spcAft>
                <a:spcPts val="0"/>
              </a:spcAft>
              <a:buClr>
                <a:schemeClr val="dk1"/>
              </a:buClr>
              <a:buSzPts val="1350"/>
              <a:buNone/>
            </a:pPr>
            <a:endParaRPr sz="1350" dirty="0">
              <a:latin typeface="Arial"/>
              <a:ea typeface="Arial"/>
              <a:cs typeface="Arial"/>
              <a:sym typeface="Arial"/>
            </a:endParaRPr>
          </a:p>
        </p:txBody>
      </p:sp>
      <p:sp>
        <p:nvSpPr>
          <p:cNvPr id="991" name="Google Shape;991;p44">
            <a:extLst>
              <a:ext uri="{FF2B5EF4-FFF2-40B4-BE49-F238E27FC236}">
                <a16:creationId xmlns:a16="http://schemas.microsoft.com/office/drawing/2014/main" id="{7BF21ACB-E1C6-4DFA-4AF3-C0C537F59B5C}"/>
              </a:ext>
            </a:extLst>
          </p:cNvPr>
          <p:cNvSpPr txBox="1">
            <a:spLocks noGrp="1"/>
          </p:cNvSpPr>
          <p:nvPr>
            <p:ph type="body" idx="3"/>
          </p:nvPr>
        </p:nvSpPr>
        <p:spPr>
          <a:xfrm>
            <a:off x="470298" y="4745141"/>
            <a:ext cx="3124622" cy="29596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000"/>
              <a:buNone/>
            </a:pPr>
            <a:r>
              <a:rPr lang="en-US">
                <a:latin typeface="Arial"/>
                <a:ea typeface="Arial"/>
                <a:cs typeface="Arial"/>
                <a:sym typeface="Arial"/>
              </a:rPr>
              <a:t>Nov 6, 2023</a:t>
            </a:r>
            <a:endParaRPr/>
          </a:p>
        </p:txBody>
      </p:sp>
    </p:spTree>
    <p:extLst>
      <p:ext uri="{BB962C8B-B14F-4D97-AF65-F5344CB8AC3E}">
        <p14:creationId xmlns:p14="http://schemas.microsoft.com/office/powerpoint/2010/main" val="3588095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7"/>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dirty="0"/>
              <a:t>Sample Patient Record - MRN </a:t>
            </a:r>
            <a:r>
              <a:rPr lang="en-US" altLang="zh-CN" dirty="0" err="1"/>
              <a:t>xxxxx</a:t>
            </a:r>
            <a:endParaRPr dirty="0"/>
          </a:p>
        </p:txBody>
      </p:sp>
      <p:sp>
        <p:nvSpPr>
          <p:cNvPr id="194" name="Google Shape;194;p7"/>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10</a:t>
            </a:fld>
            <a:endParaRPr/>
          </a:p>
        </p:txBody>
      </p:sp>
      <p:pic>
        <p:nvPicPr>
          <p:cNvPr id="195" name="Google Shape;195;p7" descr="A screenshot of a computer screen&#10;&#10;Description automatically generated"/>
          <p:cNvPicPr preferRelativeResize="0"/>
          <p:nvPr/>
        </p:nvPicPr>
        <p:blipFill rotWithShape="1">
          <a:blip r:embed="rId3">
            <a:alphaModFix/>
          </a:blip>
          <a:srcRect/>
          <a:stretch/>
        </p:blipFill>
        <p:spPr>
          <a:xfrm>
            <a:off x="485775" y="742383"/>
            <a:ext cx="2675825" cy="3851048"/>
          </a:xfrm>
          <a:prstGeom prst="rect">
            <a:avLst/>
          </a:prstGeom>
          <a:noFill/>
          <a:ln>
            <a:noFill/>
          </a:ln>
        </p:spPr>
      </p:pic>
      <p:pic>
        <p:nvPicPr>
          <p:cNvPr id="196" name="Google Shape;196;p7" descr="A screenshot of a computer screen&#10;&#10;Description automatically generated"/>
          <p:cNvPicPr preferRelativeResize="0"/>
          <p:nvPr/>
        </p:nvPicPr>
        <p:blipFill rotWithShape="1">
          <a:blip r:embed="rId4">
            <a:alphaModFix/>
          </a:blip>
          <a:srcRect/>
          <a:stretch/>
        </p:blipFill>
        <p:spPr>
          <a:xfrm>
            <a:off x="3161600" y="742383"/>
            <a:ext cx="2692450" cy="3900532"/>
          </a:xfrm>
          <a:prstGeom prst="rect">
            <a:avLst/>
          </a:prstGeom>
          <a:noFill/>
          <a:ln>
            <a:noFill/>
          </a:ln>
        </p:spPr>
      </p:pic>
      <p:pic>
        <p:nvPicPr>
          <p:cNvPr id="197" name="Google Shape;197;p7" descr="A table of numbers and symbols&#10;&#10;Description automatically generated"/>
          <p:cNvPicPr preferRelativeResize="0"/>
          <p:nvPr/>
        </p:nvPicPr>
        <p:blipFill rotWithShape="1">
          <a:blip r:embed="rId5">
            <a:alphaModFix/>
          </a:blip>
          <a:srcRect/>
          <a:stretch/>
        </p:blipFill>
        <p:spPr>
          <a:xfrm>
            <a:off x="5854050" y="742383"/>
            <a:ext cx="2700276" cy="390053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8"/>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dirty="0"/>
              <a:t>Sample Patient Record - MRN </a:t>
            </a:r>
            <a:r>
              <a:rPr lang="en-US" dirty="0" err="1"/>
              <a:t>xxxxx</a:t>
            </a:r>
            <a:endParaRPr dirty="0"/>
          </a:p>
        </p:txBody>
      </p:sp>
      <p:sp>
        <p:nvSpPr>
          <p:cNvPr id="203" name="Google Shape;203;p8"/>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11</a:t>
            </a:fld>
            <a:endParaRPr/>
          </a:p>
        </p:txBody>
      </p:sp>
      <p:pic>
        <p:nvPicPr>
          <p:cNvPr id="204" name="Google Shape;204;p8"/>
          <p:cNvPicPr preferRelativeResize="0"/>
          <p:nvPr/>
        </p:nvPicPr>
        <p:blipFill rotWithShape="1">
          <a:blip r:embed="rId3">
            <a:alphaModFix/>
          </a:blip>
          <a:srcRect/>
          <a:stretch/>
        </p:blipFill>
        <p:spPr>
          <a:xfrm>
            <a:off x="3048601" y="730524"/>
            <a:ext cx="2689923" cy="3900532"/>
          </a:xfrm>
          <a:prstGeom prst="rect">
            <a:avLst/>
          </a:prstGeom>
          <a:noFill/>
          <a:ln>
            <a:noFill/>
          </a:ln>
        </p:spPr>
      </p:pic>
      <p:pic>
        <p:nvPicPr>
          <p:cNvPr id="205" name="Google Shape;205;p8" descr="A screenshot of a computer screen&#10;&#10;Description automatically generated"/>
          <p:cNvPicPr preferRelativeResize="0"/>
          <p:nvPr/>
        </p:nvPicPr>
        <p:blipFill rotWithShape="1">
          <a:blip r:embed="rId4">
            <a:alphaModFix/>
          </a:blip>
          <a:srcRect/>
          <a:stretch/>
        </p:blipFill>
        <p:spPr>
          <a:xfrm>
            <a:off x="5884793" y="718665"/>
            <a:ext cx="2773432" cy="3906922"/>
          </a:xfrm>
          <a:prstGeom prst="rect">
            <a:avLst/>
          </a:prstGeom>
          <a:noFill/>
          <a:ln>
            <a:noFill/>
          </a:ln>
        </p:spPr>
      </p:pic>
      <p:sp>
        <p:nvSpPr>
          <p:cNvPr id="206" name="Google Shape;206;p8"/>
          <p:cNvSpPr txBox="1"/>
          <p:nvPr/>
        </p:nvSpPr>
        <p:spPr>
          <a:xfrm>
            <a:off x="416776" y="1135896"/>
            <a:ext cx="2446884" cy="173278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Each date and time specific records</a:t>
            </a:r>
            <a:endParaRPr sz="1400" b="0" i="0" u="none" strike="noStrike" cap="none">
              <a:solidFill>
                <a:srgbClr val="000000"/>
              </a:solidFill>
              <a:latin typeface="Arial"/>
              <a:ea typeface="Arial"/>
              <a:cs typeface="Arial"/>
              <a:sym typeface="Arial"/>
            </a:endParaRPr>
          </a:p>
          <a:p>
            <a:pPr marL="285750" marR="0" lvl="0" indent="-20955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Hematological test classification</a:t>
            </a:r>
            <a:endParaRPr sz="1400" b="0" i="0" u="none" strike="noStrike" cap="none">
              <a:solidFill>
                <a:srgbClr val="000000"/>
              </a:solidFill>
              <a:latin typeface="Arial"/>
              <a:ea typeface="Arial"/>
              <a:cs typeface="Arial"/>
              <a:sym typeface="Arial"/>
            </a:endParaRPr>
          </a:p>
          <a:p>
            <a:pPr marL="285750" marR="0" lvl="0" indent="-20955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Test result values – Average repetition values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60"/>
              <a:buFont typeface="Arial"/>
              <a:buNone/>
            </a:pPr>
            <a:endParaRPr sz="1060" b="0" i="0" u="none" strike="noStrike" cap="non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9"/>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Detail Data Profile</a:t>
            </a:r>
            <a:endParaRPr/>
          </a:p>
        </p:txBody>
      </p:sp>
      <p:sp>
        <p:nvSpPr>
          <p:cNvPr id="212" name="Google Shape;212;p9"/>
          <p:cNvSpPr txBox="1">
            <a:spLocks noGrp="1"/>
          </p:cNvSpPr>
          <p:nvPr>
            <p:ph type="body" idx="1"/>
          </p:nvPr>
        </p:nvSpPr>
        <p:spPr>
          <a:xfrm>
            <a:off x="485775" y="1076388"/>
            <a:ext cx="3566057" cy="3484960"/>
          </a:xfrm>
          <a:prstGeom prst="rect">
            <a:avLst/>
          </a:prstGeom>
          <a:noFill/>
          <a:ln>
            <a:noFill/>
          </a:ln>
        </p:spPr>
        <p:txBody>
          <a:bodyPr spcFirstLastPara="1" wrap="square" lIns="0" tIns="0" rIns="0" bIns="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sz="1200"/>
              <a:t>Lab test categories are mainly numerical after transformations.</a:t>
            </a:r>
            <a:endParaRPr/>
          </a:p>
          <a:p>
            <a:pPr marL="171450" lvl="0" indent="-171450" algn="l" rtl="0">
              <a:lnSpc>
                <a:spcPct val="100000"/>
              </a:lnSpc>
              <a:spcBef>
                <a:spcPts val="1400"/>
              </a:spcBef>
              <a:spcAft>
                <a:spcPts val="0"/>
              </a:spcAft>
              <a:buClr>
                <a:schemeClr val="dk1"/>
              </a:buClr>
              <a:buSzPts val="1200"/>
              <a:buFont typeface="Arial"/>
              <a:buChar char="•"/>
            </a:pPr>
            <a:r>
              <a:rPr lang="en-US" sz="1200"/>
              <a:t>Age is detailed with decimals to capture changes within one year, resulting in the highest number of unique values.</a:t>
            </a:r>
            <a:endParaRPr/>
          </a:p>
          <a:p>
            <a:pPr marL="171450" lvl="0" indent="-171450" algn="l" rtl="0">
              <a:lnSpc>
                <a:spcPct val="100000"/>
              </a:lnSpc>
              <a:spcBef>
                <a:spcPts val="1400"/>
              </a:spcBef>
              <a:spcAft>
                <a:spcPts val="0"/>
              </a:spcAft>
              <a:buClr>
                <a:schemeClr val="dk1"/>
              </a:buClr>
              <a:buSzPts val="1200"/>
              <a:buFont typeface="Arial"/>
              <a:buChar char="•"/>
            </a:pPr>
            <a:r>
              <a:rPr lang="en-US" sz="1200"/>
              <a:t>HGB has highest SD</a:t>
            </a:r>
            <a:endParaRPr/>
          </a:p>
          <a:p>
            <a:pPr marL="171450" lvl="0" indent="-171450" algn="l" rtl="0">
              <a:lnSpc>
                <a:spcPct val="100000"/>
              </a:lnSpc>
              <a:spcBef>
                <a:spcPts val="1400"/>
              </a:spcBef>
              <a:spcAft>
                <a:spcPts val="0"/>
              </a:spcAft>
              <a:buClr>
                <a:schemeClr val="dk1"/>
              </a:buClr>
              <a:buSzPts val="1200"/>
              <a:buFont typeface="Arial"/>
              <a:buChar char="•"/>
            </a:pPr>
            <a:r>
              <a:rPr lang="en-US" sz="1200"/>
              <a:t>Top frequency in lab test category item is INRBC for having 75,8234 values for having most 0 values. Second highest is MPV, we expect a lot of repetition values.</a:t>
            </a:r>
            <a:endParaRPr/>
          </a:p>
          <a:p>
            <a:pPr marL="171450" lvl="0" indent="-95250" algn="l" rtl="0">
              <a:lnSpc>
                <a:spcPct val="100000"/>
              </a:lnSpc>
              <a:spcBef>
                <a:spcPts val="1400"/>
              </a:spcBef>
              <a:spcAft>
                <a:spcPts val="0"/>
              </a:spcAft>
              <a:buClr>
                <a:schemeClr val="dk1"/>
              </a:buClr>
              <a:buSzPts val="1200"/>
              <a:buFont typeface="Arial"/>
              <a:buNone/>
            </a:pPr>
            <a:endParaRPr sz="1200"/>
          </a:p>
          <a:p>
            <a:pPr marL="171450" lvl="0" indent="-95250" algn="l" rtl="0">
              <a:lnSpc>
                <a:spcPct val="100000"/>
              </a:lnSpc>
              <a:spcBef>
                <a:spcPts val="1400"/>
              </a:spcBef>
              <a:spcAft>
                <a:spcPts val="0"/>
              </a:spcAft>
              <a:buClr>
                <a:schemeClr val="dk1"/>
              </a:buClr>
              <a:buSzPts val="1200"/>
              <a:buFont typeface="Arial"/>
              <a:buNone/>
            </a:pPr>
            <a:endParaRPr sz="1200"/>
          </a:p>
          <a:p>
            <a:pPr marL="0" lvl="0" indent="0" algn="l" rtl="0">
              <a:lnSpc>
                <a:spcPct val="100000"/>
              </a:lnSpc>
              <a:spcBef>
                <a:spcPts val="1400"/>
              </a:spcBef>
              <a:spcAft>
                <a:spcPts val="0"/>
              </a:spcAft>
              <a:buClr>
                <a:schemeClr val="dk1"/>
              </a:buClr>
              <a:buSzPts val="1800"/>
              <a:buNone/>
            </a:pPr>
            <a:endParaRPr/>
          </a:p>
          <a:p>
            <a:pPr marL="0" lvl="0" indent="0" algn="l" rtl="0">
              <a:lnSpc>
                <a:spcPct val="100000"/>
              </a:lnSpc>
              <a:spcBef>
                <a:spcPts val="1400"/>
              </a:spcBef>
              <a:spcAft>
                <a:spcPts val="0"/>
              </a:spcAft>
              <a:buClr>
                <a:schemeClr val="dk1"/>
              </a:buClr>
              <a:buSzPts val="1800"/>
              <a:buNone/>
            </a:pPr>
            <a:endParaRPr/>
          </a:p>
          <a:p>
            <a:pPr marL="0" lvl="0" indent="0" algn="l" rtl="0">
              <a:lnSpc>
                <a:spcPct val="100000"/>
              </a:lnSpc>
              <a:spcBef>
                <a:spcPts val="1400"/>
              </a:spcBef>
              <a:spcAft>
                <a:spcPts val="0"/>
              </a:spcAft>
              <a:buClr>
                <a:schemeClr val="dk1"/>
              </a:buClr>
              <a:buSzPts val="1800"/>
              <a:buNone/>
            </a:pPr>
            <a:endParaRPr/>
          </a:p>
          <a:p>
            <a:pPr marL="0" lvl="0" indent="0" algn="l" rtl="0">
              <a:lnSpc>
                <a:spcPct val="100000"/>
              </a:lnSpc>
              <a:spcBef>
                <a:spcPts val="1400"/>
              </a:spcBef>
              <a:spcAft>
                <a:spcPts val="0"/>
              </a:spcAft>
              <a:buClr>
                <a:schemeClr val="dk1"/>
              </a:buClr>
              <a:buSzPts val="1800"/>
              <a:buNone/>
            </a:pPr>
            <a:endParaRPr/>
          </a:p>
          <a:p>
            <a:pPr marL="0" lvl="0" indent="0" algn="l" rtl="0">
              <a:lnSpc>
                <a:spcPct val="100000"/>
              </a:lnSpc>
              <a:spcBef>
                <a:spcPts val="1400"/>
              </a:spcBef>
              <a:spcAft>
                <a:spcPts val="0"/>
              </a:spcAft>
              <a:buClr>
                <a:schemeClr val="dk1"/>
              </a:buClr>
              <a:buSzPts val="1800"/>
              <a:buNone/>
            </a:pPr>
            <a:endParaRPr/>
          </a:p>
        </p:txBody>
      </p:sp>
      <p:pic>
        <p:nvPicPr>
          <p:cNvPr id="213" name="Google Shape;213;p9" descr="A table with numbers and letters&#10;&#10;Description automatically generated"/>
          <p:cNvPicPr preferRelativeResize="0"/>
          <p:nvPr/>
        </p:nvPicPr>
        <p:blipFill rotWithShape="1">
          <a:blip r:embed="rId3">
            <a:alphaModFix/>
          </a:blip>
          <a:srcRect/>
          <a:stretch/>
        </p:blipFill>
        <p:spPr>
          <a:xfrm>
            <a:off x="4826854" y="1005268"/>
            <a:ext cx="3977640" cy="3380993"/>
          </a:xfrm>
          <a:prstGeom prst="rect">
            <a:avLst/>
          </a:prstGeom>
          <a:noFill/>
          <a:ln>
            <a:noFill/>
          </a:ln>
        </p:spPr>
      </p:pic>
      <p:sp>
        <p:nvSpPr>
          <p:cNvPr id="214" name="Google Shape;214;p9"/>
          <p:cNvSpPr txBox="1">
            <a:spLocks noGrp="1"/>
          </p:cNvSpPr>
          <p:nvPr>
            <p:ph type="sldNum" idx="12"/>
          </p:nvPr>
        </p:nvSpPr>
        <p:spPr>
          <a:xfrm>
            <a:off x="387279" y="4773942"/>
            <a:ext cx="296333" cy="161583"/>
          </a:xfrm>
          <a:prstGeom prst="rect">
            <a:avLst/>
          </a:prstGeom>
          <a:noFill/>
          <a:ln>
            <a:noFill/>
          </a:ln>
        </p:spPr>
        <p:txBody>
          <a:bodyPr spcFirstLastPara="1" wrap="square" lIns="0" tIns="0" rIns="0" bIns="0"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Scaling</a:t>
            </a:r>
            <a:endParaRPr/>
          </a:p>
        </p:txBody>
      </p:sp>
      <p:pic>
        <p:nvPicPr>
          <p:cNvPr id="161" name="Google Shape;161;p3"/>
          <p:cNvPicPr preferRelativeResize="0">
            <a:picLocks noGrp="1"/>
          </p:cNvPicPr>
          <p:nvPr>
            <p:ph type="body" idx="1"/>
          </p:nvPr>
        </p:nvPicPr>
        <p:blipFill rotWithShape="1">
          <a:blip r:embed="rId3">
            <a:alphaModFix/>
          </a:blip>
          <a:srcRect/>
          <a:stretch/>
        </p:blipFill>
        <p:spPr>
          <a:xfrm>
            <a:off x="485775" y="1087662"/>
            <a:ext cx="8031484" cy="1807938"/>
          </a:xfrm>
          <a:prstGeom prst="rect">
            <a:avLst/>
          </a:prstGeom>
          <a:noFill/>
          <a:ln>
            <a:noFill/>
          </a:ln>
        </p:spPr>
      </p:pic>
      <p:sp>
        <p:nvSpPr>
          <p:cNvPr id="162" name="Google Shape;162;p3"/>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1" name="Google Shape;221;g2a55dbcca47_0_0"/>
          <p:cNvSpPr txBox="1">
            <a:spLocks noGrp="1"/>
          </p:cNvSpPr>
          <p:nvPr>
            <p:ph type="body" idx="1"/>
          </p:nvPr>
        </p:nvSpPr>
        <p:spPr>
          <a:xfrm>
            <a:off x="485775" y="1108472"/>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223" name="Google Shape;223;g2a55dbcca47_0_0"/>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14</a:t>
            </a:fld>
            <a:endParaRPr/>
          </a:p>
        </p:txBody>
      </p:sp>
      <p:pic>
        <p:nvPicPr>
          <p:cNvPr id="224" name="Google Shape;224;g2a55dbcca47_0_0"/>
          <p:cNvPicPr preferRelativeResize="0"/>
          <p:nvPr/>
        </p:nvPicPr>
        <p:blipFill rotWithShape="1">
          <a:blip r:embed="rId3">
            <a:alphaModFix/>
          </a:blip>
          <a:srcRect/>
          <a:stretch/>
        </p:blipFill>
        <p:spPr>
          <a:xfrm>
            <a:off x="485774" y="1108475"/>
            <a:ext cx="2117650" cy="31965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1"/>
          <p:cNvSpPr txBox="1">
            <a:spLocks noGrp="1"/>
          </p:cNvSpPr>
          <p:nvPr>
            <p:ph type="title"/>
          </p:nvPr>
        </p:nvSpPr>
        <p:spPr>
          <a:xfrm>
            <a:off x="485775" y="288766"/>
            <a:ext cx="8318719" cy="644685"/>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chemeClr val="dk1"/>
              </a:buClr>
              <a:buSzPts val="2000"/>
              <a:buFont typeface="Arial"/>
              <a:buNone/>
            </a:pPr>
            <a:r>
              <a:rPr lang="en-US" sz="2000">
                <a:latin typeface="Arial"/>
                <a:ea typeface="Arial"/>
                <a:cs typeface="Arial"/>
                <a:sym typeface="Arial"/>
              </a:rPr>
              <a:t>Correlation Matrix</a:t>
            </a:r>
            <a:endParaRPr/>
          </a:p>
        </p:txBody>
      </p:sp>
      <p:sp>
        <p:nvSpPr>
          <p:cNvPr id="231" name="Google Shape;231;p11"/>
          <p:cNvSpPr txBox="1">
            <a:spLocks noGrp="1"/>
          </p:cNvSpPr>
          <p:nvPr>
            <p:ph type="body" idx="1"/>
          </p:nvPr>
        </p:nvSpPr>
        <p:spPr>
          <a:xfrm>
            <a:off x="552823" y="1048242"/>
            <a:ext cx="3977640" cy="348496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200"/>
              <a:buNone/>
            </a:pPr>
            <a:r>
              <a:rPr lang="en-US" sz="1200"/>
              <a:t>Relationship Strength and Directions:</a:t>
            </a:r>
            <a:endParaRPr/>
          </a:p>
          <a:p>
            <a:pPr marL="673894" lvl="3" indent="-285750" algn="l" rtl="0">
              <a:lnSpc>
                <a:spcPct val="100000"/>
              </a:lnSpc>
              <a:spcBef>
                <a:spcPts val="600"/>
              </a:spcBef>
              <a:spcAft>
                <a:spcPts val="0"/>
              </a:spcAft>
              <a:buSzPts val="1200"/>
              <a:buFont typeface="Noto Sans Symbols"/>
              <a:buChar char="⮚"/>
            </a:pPr>
            <a:r>
              <a:rPr lang="en-US" sz="1200"/>
              <a:t>HCT, HGB, PLT, RDW-CV</a:t>
            </a:r>
            <a:endParaRPr/>
          </a:p>
          <a:p>
            <a:pPr marL="0" lvl="0" indent="0" algn="l" rtl="0">
              <a:lnSpc>
                <a:spcPct val="100000"/>
              </a:lnSpc>
              <a:spcBef>
                <a:spcPts val="1400"/>
              </a:spcBef>
              <a:spcAft>
                <a:spcPts val="0"/>
              </a:spcAft>
              <a:buClr>
                <a:schemeClr val="dk1"/>
              </a:buClr>
              <a:buSzPts val="1200"/>
              <a:buNone/>
            </a:pPr>
            <a:r>
              <a:rPr lang="en-US" sz="1200"/>
              <a:t>Multicollinearity:</a:t>
            </a:r>
            <a:endParaRPr/>
          </a:p>
          <a:p>
            <a:pPr marL="171450" lvl="0" indent="-171450" algn="l" rtl="0">
              <a:lnSpc>
                <a:spcPct val="100000"/>
              </a:lnSpc>
              <a:spcBef>
                <a:spcPts val="1400"/>
              </a:spcBef>
              <a:spcAft>
                <a:spcPts val="0"/>
              </a:spcAft>
              <a:buClr>
                <a:schemeClr val="dk1"/>
              </a:buClr>
              <a:buSzPts val="1200"/>
              <a:buFont typeface="Arial"/>
              <a:buChar char="•"/>
            </a:pPr>
            <a:r>
              <a:rPr lang="en-US" sz="1200"/>
              <a:t>Positive correlation (closer to 1): </a:t>
            </a:r>
            <a:endParaRPr/>
          </a:p>
          <a:p>
            <a:pPr marL="616744" lvl="3" indent="-228600" algn="l" rtl="0">
              <a:lnSpc>
                <a:spcPct val="100000"/>
              </a:lnSpc>
              <a:spcBef>
                <a:spcPts val="600"/>
              </a:spcBef>
              <a:spcAft>
                <a:spcPts val="0"/>
              </a:spcAft>
              <a:buSzPts val="1200"/>
              <a:buFont typeface="Noto Sans Symbols"/>
              <a:buChar char="⮚"/>
            </a:pPr>
            <a:r>
              <a:rPr lang="en-US" sz="1200"/>
              <a:t>WBC &amp; NEUT ABS</a:t>
            </a:r>
            <a:endParaRPr/>
          </a:p>
          <a:p>
            <a:pPr marL="616744" lvl="3" indent="-228600" algn="l" rtl="0">
              <a:lnSpc>
                <a:spcPct val="100000"/>
              </a:lnSpc>
              <a:spcBef>
                <a:spcPts val="600"/>
              </a:spcBef>
              <a:spcAft>
                <a:spcPts val="0"/>
              </a:spcAft>
              <a:buSzPts val="1200"/>
              <a:buFont typeface="Noto Sans Symbols"/>
              <a:buChar char="⮚"/>
            </a:pPr>
            <a:r>
              <a:rPr lang="en-US" sz="1200"/>
              <a:t>RDW-SD</a:t>
            </a:r>
            <a:endParaRPr/>
          </a:p>
          <a:p>
            <a:pPr marL="616744" lvl="3" indent="-228600" algn="l" rtl="0">
              <a:lnSpc>
                <a:spcPct val="100000"/>
              </a:lnSpc>
              <a:spcBef>
                <a:spcPts val="600"/>
              </a:spcBef>
              <a:spcAft>
                <a:spcPts val="0"/>
              </a:spcAft>
              <a:buSzPts val="1200"/>
              <a:buFont typeface="Noto Sans Symbols"/>
              <a:buChar char="⮚"/>
            </a:pPr>
            <a:r>
              <a:rPr lang="en-US" sz="1200"/>
              <a:t>MCV &amp; MCH</a:t>
            </a:r>
            <a:endParaRPr/>
          </a:p>
          <a:p>
            <a:pPr marL="616744" lvl="3" indent="-228600" algn="l" rtl="0">
              <a:lnSpc>
                <a:spcPct val="100000"/>
              </a:lnSpc>
              <a:spcBef>
                <a:spcPts val="600"/>
              </a:spcBef>
              <a:spcAft>
                <a:spcPts val="0"/>
              </a:spcAft>
              <a:buSzPts val="1200"/>
              <a:buFont typeface="Noto Sans Symbols"/>
              <a:buChar char="⮚"/>
            </a:pPr>
            <a:r>
              <a:rPr lang="en-US" sz="1200"/>
              <a:t>HCT &amp; RBC &amp; HGB</a:t>
            </a:r>
            <a:endParaRPr/>
          </a:p>
          <a:p>
            <a:pPr marL="171450" lvl="0" indent="-171450" algn="l" rtl="0">
              <a:lnSpc>
                <a:spcPct val="100000"/>
              </a:lnSpc>
              <a:spcBef>
                <a:spcPts val="1400"/>
              </a:spcBef>
              <a:spcAft>
                <a:spcPts val="0"/>
              </a:spcAft>
              <a:buClr>
                <a:schemeClr val="dk1"/>
              </a:buClr>
              <a:buSzPts val="1200"/>
              <a:buFont typeface="Arial"/>
              <a:buChar char="•"/>
            </a:pPr>
            <a:r>
              <a:rPr lang="en-US" sz="1200"/>
              <a:t>Negative correlation (closer to -1): </a:t>
            </a:r>
            <a:endParaRPr/>
          </a:p>
          <a:p>
            <a:pPr marL="616744" lvl="3" indent="-228600" algn="l" rtl="0">
              <a:lnSpc>
                <a:spcPct val="100000"/>
              </a:lnSpc>
              <a:spcBef>
                <a:spcPts val="600"/>
              </a:spcBef>
              <a:spcAft>
                <a:spcPts val="0"/>
              </a:spcAft>
              <a:buSzPts val="1200"/>
              <a:buFont typeface="Noto Sans Symbols"/>
              <a:buChar char="⮚"/>
            </a:pPr>
            <a:r>
              <a:rPr lang="en-US" sz="1200"/>
              <a:t>NEUT% &amp; LYMPH%</a:t>
            </a:r>
            <a:endParaRPr/>
          </a:p>
        </p:txBody>
      </p:sp>
      <p:pic>
        <p:nvPicPr>
          <p:cNvPr id="232" name="Google Shape;232;p11" descr="A colorful grid with numbers and symbols&#10;&#10;Description automatically generated with medium confidence"/>
          <p:cNvPicPr preferRelativeResize="0"/>
          <p:nvPr/>
        </p:nvPicPr>
        <p:blipFill rotWithShape="1">
          <a:blip r:embed="rId3">
            <a:alphaModFix/>
          </a:blip>
          <a:srcRect/>
          <a:stretch/>
        </p:blipFill>
        <p:spPr>
          <a:xfrm>
            <a:off x="3531665" y="170793"/>
            <a:ext cx="5126561" cy="4487508"/>
          </a:xfrm>
          <a:prstGeom prst="rect">
            <a:avLst/>
          </a:prstGeom>
          <a:noFill/>
          <a:ln>
            <a:noFill/>
          </a:ln>
        </p:spPr>
      </p:pic>
      <p:sp>
        <p:nvSpPr>
          <p:cNvPr id="233" name="Google Shape;233;p11"/>
          <p:cNvSpPr txBox="1">
            <a:spLocks noGrp="1"/>
          </p:cNvSpPr>
          <p:nvPr>
            <p:ph type="sldNum" idx="12"/>
          </p:nvPr>
        </p:nvSpPr>
        <p:spPr>
          <a:xfrm>
            <a:off x="476365" y="4707508"/>
            <a:ext cx="296333" cy="161583"/>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600"/>
              <a:buNone/>
            </a:pPr>
            <a:fld id="{00000000-1234-1234-1234-123412341234}" type="slidenum">
              <a:rPr lang="en-US" sz="600"/>
              <a:t>15</a:t>
            </a:fld>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g2a55dbcca47_0_42"/>
          <p:cNvPicPr preferRelativeResize="0"/>
          <p:nvPr/>
        </p:nvPicPr>
        <p:blipFill rotWithShape="1">
          <a:blip r:embed="rId3">
            <a:alphaModFix/>
          </a:blip>
          <a:srcRect/>
          <a:stretch/>
        </p:blipFill>
        <p:spPr>
          <a:xfrm>
            <a:off x="4701250" y="792750"/>
            <a:ext cx="4103225" cy="3268749"/>
          </a:xfrm>
          <a:prstGeom prst="rect">
            <a:avLst/>
          </a:prstGeom>
          <a:noFill/>
          <a:ln>
            <a:noFill/>
          </a:ln>
        </p:spPr>
      </p:pic>
      <p:sp>
        <p:nvSpPr>
          <p:cNvPr id="240" name="Google Shape;240;g2a55dbcca47_0_42"/>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12.18</a:t>
            </a:r>
            <a:endParaRPr/>
          </a:p>
        </p:txBody>
      </p:sp>
      <p:sp>
        <p:nvSpPr>
          <p:cNvPr id="241" name="Google Shape;241;g2a55dbcca47_0_42"/>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16</a:t>
            </a:fld>
            <a:endParaRPr/>
          </a:p>
        </p:txBody>
      </p:sp>
      <p:pic>
        <p:nvPicPr>
          <p:cNvPr id="242" name="Google Shape;242;g2a55dbcca47_0_42"/>
          <p:cNvPicPr preferRelativeResize="0"/>
          <p:nvPr/>
        </p:nvPicPr>
        <p:blipFill rotWithShape="1">
          <a:blip r:embed="rId4">
            <a:alphaModFix/>
          </a:blip>
          <a:srcRect/>
          <a:stretch/>
        </p:blipFill>
        <p:spPr>
          <a:xfrm>
            <a:off x="0" y="773551"/>
            <a:ext cx="4701249" cy="3307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2a62e7f3235_0_0"/>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12.18</a:t>
            </a:r>
            <a:endParaRPr/>
          </a:p>
        </p:txBody>
      </p:sp>
      <p:sp>
        <p:nvSpPr>
          <p:cNvPr id="251" name="Google Shape;251;g2a62e7f3235_0_0"/>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17</a:t>
            </a:fld>
            <a:endParaRPr/>
          </a:p>
        </p:txBody>
      </p:sp>
      <p:pic>
        <p:nvPicPr>
          <p:cNvPr id="252" name="Google Shape;252;g2a62e7f3235_0_0"/>
          <p:cNvPicPr preferRelativeResize="0"/>
          <p:nvPr/>
        </p:nvPicPr>
        <p:blipFill rotWithShape="1">
          <a:blip r:embed="rId3">
            <a:alphaModFix/>
          </a:blip>
          <a:srcRect/>
          <a:stretch/>
        </p:blipFill>
        <p:spPr>
          <a:xfrm>
            <a:off x="546100" y="1108475"/>
            <a:ext cx="3378615" cy="1176100"/>
          </a:xfrm>
          <a:prstGeom prst="rect">
            <a:avLst/>
          </a:prstGeom>
          <a:noFill/>
          <a:ln>
            <a:noFill/>
          </a:ln>
        </p:spPr>
      </p:pic>
      <p:pic>
        <p:nvPicPr>
          <p:cNvPr id="253" name="Google Shape;253;g2a62e7f3235_0_0"/>
          <p:cNvPicPr preferRelativeResize="0"/>
          <p:nvPr/>
        </p:nvPicPr>
        <p:blipFill rotWithShape="1">
          <a:blip r:embed="rId4">
            <a:alphaModFix/>
          </a:blip>
          <a:srcRect/>
          <a:stretch/>
        </p:blipFill>
        <p:spPr>
          <a:xfrm>
            <a:off x="5001275" y="1038700"/>
            <a:ext cx="3110185" cy="1090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2a62e7f3235_1_2"/>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12.18</a:t>
            </a:r>
            <a:endParaRPr/>
          </a:p>
        </p:txBody>
      </p:sp>
      <p:sp>
        <p:nvSpPr>
          <p:cNvPr id="260" name="Google Shape;260;g2a62e7f3235_1_2"/>
          <p:cNvSpPr txBox="1">
            <a:spLocks noGrp="1"/>
          </p:cNvSpPr>
          <p:nvPr>
            <p:ph type="body" idx="1"/>
          </p:nvPr>
        </p:nvSpPr>
        <p:spPr>
          <a:xfrm>
            <a:off x="485775" y="1108472"/>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dirty="0"/>
              <a:t>GLM MODEL</a:t>
            </a:r>
            <a:endParaRPr dirty="0"/>
          </a:p>
        </p:txBody>
      </p:sp>
      <p:sp>
        <p:nvSpPr>
          <p:cNvPr id="261" name="Google Shape;261;g2a62e7f3235_1_2"/>
          <p:cNvSpPr txBox="1">
            <a:spLocks noGrp="1"/>
          </p:cNvSpPr>
          <p:nvPr>
            <p:ph type="body" idx="2"/>
          </p:nvPr>
        </p:nvSpPr>
        <p:spPr>
          <a:xfrm>
            <a:off x="4826855" y="1108471"/>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262" name="Google Shape;262;g2a62e7f3235_1_2"/>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18</a:t>
            </a:fld>
            <a:endParaRPr/>
          </a:p>
        </p:txBody>
      </p:sp>
      <p:pic>
        <p:nvPicPr>
          <p:cNvPr id="263" name="Google Shape;263;g2a62e7f3235_1_2"/>
          <p:cNvPicPr preferRelativeResize="0"/>
          <p:nvPr/>
        </p:nvPicPr>
        <p:blipFill rotWithShape="1">
          <a:blip r:embed="rId3">
            <a:alphaModFix/>
          </a:blip>
          <a:srcRect/>
          <a:stretch/>
        </p:blipFill>
        <p:spPr>
          <a:xfrm>
            <a:off x="4826850" y="590675"/>
            <a:ext cx="3977700" cy="4035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2a62e7f3235_0_9"/>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12.18 Logistic Regression</a:t>
            </a:r>
            <a:endParaRPr/>
          </a:p>
        </p:txBody>
      </p:sp>
      <p:sp>
        <p:nvSpPr>
          <p:cNvPr id="270" name="Google Shape;270;g2a62e7f3235_0_9"/>
          <p:cNvSpPr txBox="1">
            <a:spLocks noGrp="1"/>
          </p:cNvSpPr>
          <p:nvPr>
            <p:ph type="body" idx="1"/>
          </p:nvPr>
        </p:nvSpPr>
        <p:spPr>
          <a:xfrm>
            <a:off x="485775" y="1108472"/>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271" name="Google Shape;271;g2a62e7f3235_0_9"/>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19</a:t>
            </a:fld>
            <a:endParaRPr/>
          </a:p>
        </p:txBody>
      </p:sp>
      <p:pic>
        <p:nvPicPr>
          <p:cNvPr id="272" name="Google Shape;272;g2a62e7f3235_0_9"/>
          <p:cNvPicPr preferRelativeResize="0"/>
          <p:nvPr/>
        </p:nvPicPr>
        <p:blipFill rotWithShape="1">
          <a:blip r:embed="rId3">
            <a:alphaModFix/>
          </a:blip>
          <a:srcRect/>
          <a:stretch/>
        </p:blipFill>
        <p:spPr>
          <a:xfrm>
            <a:off x="70350" y="1518364"/>
            <a:ext cx="5286949" cy="2730962"/>
          </a:xfrm>
          <a:prstGeom prst="rect">
            <a:avLst/>
          </a:prstGeom>
          <a:noFill/>
          <a:ln>
            <a:noFill/>
          </a:ln>
        </p:spPr>
      </p:pic>
      <p:pic>
        <p:nvPicPr>
          <p:cNvPr id="273" name="Google Shape;273;g2a62e7f3235_0_9"/>
          <p:cNvPicPr preferRelativeResize="0"/>
          <p:nvPr/>
        </p:nvPicPr>
        <p:blipFill rotWithShape="1">
          <a:blip r:embed="rId4">
            <a:alphaModFix/>
          </a:blip>
          <a:srcRect/>
          <a:stretch/>
        </p:blipFill>
        <p:spPr>
          <a:xfrm>
            <a:off x="5471325" y="288775"/>
            <a:ext cx="3165744" cy="1090775"/>
          </a:xfrm>
          <a:prstGeom prst="rect">
            <a:avLst/>
          </a:prstGeom>
          <a:noFill/>
          <a:ln>
            <a:noFill/>
          </a:ln>
        </p:spPr>
      </p:pic>
      <p:pic>
        <p:nvPicPr>
          <p:cNvPr id="274" name="Google Shape;274;g2a62e7f3235_0_9"/>
          <p:cNvPicPr preferRelativeResize="0"/>
          <p:nvPr/>
        </p:nvPicPr>
        <p:blipFill rotWithShape="1">
          <a:blip r:embed="rId5">
            <a:alphaModFix/>
          </a:blip>
          <a:srcRect/>
          <a:stretch/>
        </p:blipFill>
        <p:spPr>
          <a:xfrm>
            <a:off x="5357300" y="1924225"/>
            <a:ext cx="3470500" cy="2363550"/>
          </a:xfrm>
          <a:prstGeom prst="rect">
            <a:avLst/>
          </a:prstGeom>
          <a:noFill/>
          <a:ln>
            <a:noFill/>
          </a:ln>
        </p:spPr>
      </p:pic>
      <p:pic>
        <p:nvPicPr>
          <p:cNvPr id="275" name="Google Shape;275;g2a62e7f3235_0_9"/>
          <p:cNvPicPr preferRelativeResize="0"/>
          <p:nvPr/>
        </p:nvPicPr>
        <p:blipFill rotWithShape="1">
          <a:blip r:embed="rId6">
            <a:alphaModFix/>
          </a:blip>
          <a:srcRect/>
          <a:stretch/>
        </p:blipFill>
        <p:spPr>
          <a:xfrm>
            <a:off x="2107875" y="288775"/>
            <a:ext cx="3110185" cy="1090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6">
          <a:extLst>
            <a:ext uri="{FF2B5EF4-FFF2-40B4-BE49-F238E27FC236}">
              <a16:creationId xmlns:a16="http://schemas.microsoft.com/office/drawing/2014/main" id="{10089832-E020-F14D-6198-7807179CF0B8}"/>
            </a:ext>
          </a:extLst>
        </p:cNvPr>
        <p:cNvGrpSpPr/>
        <p:nvPr/>
      </p:nvGrpSpPr>
      <p:grpSpPr>
        <a:xfrm>
          <a:off x="0" y="0"/>
          <a:ext cx="0" cy="0"/>
          <a:chOff x="0" y="0"/>
          <a:chExt cx="0" cy="0"/>
        </a:xfrm>
      </p:grpSpPr>
      <p:sp>
        <p:nvSpPr>
          <p:cNvPr id="997" name="Google Shape;997;p45">
            <a:extLst>
              <a:ext uri="{FF2B5EF4-FFF2-40B4-BE49-F238E27FC236}">
                <a16:creationId xmlns:a16="http://schemas.microsoft.com/office/drawing/2014/main" id="{C2ECFE65-3EB9-0CAD-26AF-741CC240B3BD}"/>
              </a:ext>
            </a:extLst>
          </p:cNvPr>
          <p:cNvSpPr txBox="1"/>
          <p:nvPr/>
        </p:nvSpPr>
        <p:spPr>
          <a:xfrm>
            <a:off x="8729452" y="4657975"/>
            <a:ext cx="136151" cy="169855"/>
          </a:xfrm>
          <a:prstGeom prst="rect">
            <a:avLst/>
          </a:prstGeom>
          <a:noFill/>
          <a:ln>
            <a:noFill/>
          </a:ln>
        </p:spPr>
        <p:txBody>
          <a:bodyPr spcFirstLastPara="1" wrap="square" lIns="0" tIns="0" rIns="0" bIns="0" anchor="t" anchorCtr="0">
            <a:spAutoFit/>
          </a:bodyPr>
          <a:lstStyle/>
          <a:p>
            <a:pPr marL="25214" marR="0" lvl="0" indent="0" algn="l" rtl="0">
              <a:lnSpc>
                <a:spcPct val="100226"/>
              </a:lnSpc>
              <a:spcBef>
                <a:spcPts val="0"/>
              </a:spcBef>
              <a:spcAft>
                <a:spcPts val="0"/>
              </a:spcAft>
              <a:buClr>
                <a:srgbClr val="000000"/>
              </a:buClr>
              <a:buSzPts val="1324"/>
              <a:buFont typeface="Arial"/>
              <a:buNone/>
            </a:pPr>
            <a:fld id="{00000000-1234-1234-1234-123412341234}" type="slidenum">
              <a:rPr lang="en-US" sz="1324" b="0" i="0" u="none" strike="noStrike" cap="none">
                <a:solidFill>
                  <a:srgbClr val="57585B"/>
                </a:solidFill>
                <a:latin typeface="Calibri"/>
                <a:ea typeface="Calibri"/>
                <a:cs typeface="Calibri"/>
                <a:sym typeface="Calibri"/>
              </a:rPr>
              <a:t>2</a:t>
            </a:fld>
            <a:endParaRPr sz="1324" b="0" i="0" u="none" strike="noStrike" cap="none">
              <a:solidFill>
                <a:schemeClr val="dk1"/>
              </a:solidFill>
              <a:latin typeface="Calibri"/>
              <a:ea typeface="Calibri"/>
              <a:cs typeface="Calibri"/>
              <a:sym typeface="Calibri"/>
            </a:endParaRPr>
          </a:p>
        </p:txBody>
      </p:sp>
      <p:sp>
        <p:nvSpPr>
          <p:cNvPr id="998" name="Google Shape;998;p45">
            <a:extLst>
              <a:ext uri="{FF2B5EF4-FFF2-40B4-BE49-F238E27FC236}">
                <a16:creationId xmlns:a16="http://schemas.microsoft.com/office/drawing/2014/main" id="{0A369D8E-D478-D446-3FC0-F698713D2A38}"/>
              </a:ext>
            </a:extLst>
          </p:cNvPr>
          <p:cNvSpPr txBox="1">
            <a:spLocks noGrp="1"/>
          </p:cNvSpPr>
          <p:nvPr>
            <p:ph type="title"/>
          </p:nvPr>
        </p:nvSpPr>
        <p:spPr>
          <a:xfrm>
            <a:off x="291543" y="300299"/>
            <a:ext cx="886745" cy="273175"/>
          </a:xfrm>
          <a:prstGeom prst="rect">
            <a:avLst/>
          </a:prstGeom>
          <a:noFill/>
          <a:ln>
            <a:noFill/>
          </a:ln>
        </p:spPr>
        <p:txBody>
          <a:bodyPr spcFirstLastPara="1" wrap="square" lIns="0" tIns="8400" rIns="0" bIns="0" anchor="b" anchorCtr="0">
            <a:spAutoFit/>
          </a:bodyPr>
          <a:lstStyle/>
          <a:p>
            <a:pPr marL="8405" lvl="0" indent="0" algn="l" rtl="0">
              <a:lnSpc>
                <a:spcPct val="100000"/>
              </a:lnSpc>
              <a:spcBef>
                <a:spcPts val="0"/>
              </a:spcBef>
              <a:spcAft>
                <a:spcPts val="0"/>
              </a:spcAft>
              <a:buClr>
                <a:schemeClr val="dk1"/>
              </a:buClr>
              <a:buSzPts val="1720"/>
              <a:buFont typeface="Arial"/>
              <a:buNone/>
            </a:pPr>
            <a:r>
              <a:rPr lang="en-US" sz="1720"/>
              <a:t>Agenda</a:t>
            </a:r>
            <a:endParaRPr/>
          </a:p>
        </p:txBody>
      </p:sp>
      <p:graphicFrame>
        <p:nvGraphicFramePr>
          <p:cNvPr id="999" name="Google Shape;999;p45">
            <a:extLst>
              <a:ext uri="{FF2B5EF4-FFF2-40B4-BE49-F238E27FC236}">
                <a16:creationId xmlns:a16="http://schemas.microsoft.com/office/drawing/2014/main" id="{A1DA3064-4D6F-FBEE-0F45-9D998A336CF6}"/>
              </a:ext>
            </a:extLst>
          </p:cNvPr>
          <p:cNvGraphicFramePr/>
          <p:nvPr/>
        </p:nvGraphicFramePr>
        <p:xfrm>
          <a:off x="291544" y="728492"/>
          <a:ext cx="4920250" cy="2743200"/>
        </p:xfrm>
        <a:graphic>
          <a:graphicData uri="http://schemas.openxmlformats.org/drawingml/2006/table">
            <a:tbl>
              <a:tblPr>
                <a:noFill/>
                <a:tableStyleId>{92EDD24D-4442-4FD5-9696-34C7C404C5E8}</a:tableStyleId>
              </a:tblPr>
              <a:tblGrid>
                <a:gridCol w="4920250">
                  <a:extLst>
                    <a:ext uri="{9D8B030D-6E8A-4147-A177-3AD203B41FA5}">
                      <a16:colId xmlns:a16="http://schemas.microsoft.com/office/drawing/2014/main" val="20000"/>
                    </a:ext>
                  </a:extLst>
                </a:gridCol>
              </a:tblGrid>
              <a:tr h="342900">
                <a:tc>
                  <a:txBody>
                    <a:bodyPr/>
                    <a:lstStyle/>
                    <a:p>
                      <a:pPr marL="0" marR="0" lvl="0" indent="0" algn="l" rtl="0">
                        <a:lnSpc>
                          <a:spcPct val="100000"/>
                        </a:lnSpc>
                        <a:spcBef>
                          <a:spcPts val="0"/>
                        </a:spcBef>
                        <a:spcAft>
                          <a:spcPts val="0"/>
                        </a:spcAft>
                        <a:buClr>
                          <a:srgbClr val="000000"/>
                        </a:buClr>
                        <a:buSzPts val="900"/>
                        <a:buFont typeface="Arial"/>
                        <a:buNone/>
                      </a:pPr>
                      <a:r>
                        <a:rPr lang="en-US" sz="900" b="0" u="none" strike="noStrike" cap="none">
                          <a:solidFill>
                            <a:schemeClr val="dk1"/>
                          </a:solidFill>
                        </a:rPr>
                        <a:t>Problem Statement</a:t>
                      </a:r>
                      <a:endParaRPr sz="1400" u="none" strike="noStrike" cap="none"/>
                    </a:p>
                  </a:txBody>
                  <a:tcPr marL="41750" marR="41750" marT="30250" marB="3025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9525" cap="flat" cmpd="sng">
                      <a:solidFill>
                        <a:srgbClr val="0067B1"/>
                      </a:solidFill>
                      <a:prstDash val="solid"/>
                      <a:round/>
                      <a:headEnd type="none" w="sm" len="sm"/>
                      <a:tailEnd type="none" w="sm" len="sm"/>
                    </a:lnT>
                    <a:lnB w="9525" cap="flat" cmpd="sng">
                      <a:solidFill>
                        <a:srgbClr val="0067B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2900">
                <a:tc>
                  <a:txBody>
                    <a:bodyPr/>
                    <a:lstStyle/>
                    <a:p>
                      <a:pPr marL="0" marR="0" lvl="0" indent="0" algn="l" rtl="0">
                        <a:lnSpc>
                          <a:spcPct val="100000"/>
                        </a:lnSpc>
                        <a:spcBef>
                          <a:spcPts val="0"/>
                        </a:spcBef>
                        <a:spcAft>
                          <a:spcPts val="0"/>
                        </a:spcAft>
                        <a:buClr>
                          <a:srgbClr val="000000"/>
                        </a:buClr>
                        <a:buSzPts val="900"/>
                        <a:buFont typeface="Arial"/>
                        <a:buNone/>
                      </a:pPr>
                      <a:r>
                        <a:rPr lang="en-US" sz="900" b="0" u="none" strike="noStrike" cap="none">
                          <a:solidFill>
                            <a:schemeClr val="dk1"/>
                          </a:solidFill>
                        </a:rPr>
                        <a:t>Data Profile</a:t>
                      </a:r>
                      <a:endParaRPr sz="1400" u="none" strike="noStrike" cap="none"/>
                    </a:p>
                  </a:txBody>
                  <a:tcPr marL="41750" marR="41750" marT="30250" marB="30250" anchor="ctr">
                    <a:lnL w="127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67B1"/>
                      </a:solidFill>
                      <a:prstDash val="solid"/>
                      <a:round/>
                      <a:headEnd type="none" w="sm" len="sm"/>
                      <a:tailEnd type="none" w="sm" len="sm"/>
                    </a:lnT>
                    <a:lnB w="9525" cap="flat" cmpd="sng">
                      <a:solidFill>
                        <a:srgbClr val="0067B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42900">
                <a:tc>
                  <a:txBody>
                    <a:bodyPr/>
                    <a:lstStyle/>
                    <a:p>
                      <a:pPr marL="0" marR="0" lvl="0" indent="0" algn="l" rtl="0">
                        <a:lnSpc>
                          <a:spcPct val="100000"/>
                        </a:lnSpc>
                        <a:spcBef>
                          <a:spcPts val="0"/>
                        </a:spcBef>
                        <a:spcAft>
                          <a:spcPts val="0"/>
                        </a:spcAft>
                        <a:buClr>
                          <a:schemeClr val="dk1"/>
                        </a:buClr>
                        <a:buSzPts val="900"/>
                        <a:buFont typeface="Arial"/>
                        <a:buNone/>
                      </a:pPr>
                      <a:r>
                        <a:rPr lang="en-US" sz="900" b="0" u="none" strike="noStrike" cap="none"/>
                        <a:t>Data Processing</a:t>
                      </a:r>
                      <a:endParaRPr sz="1400" u="none" strike="noStrike" cap="none"/>
                    </a:p>
                  </a:txBody>
                  <a:tcPr marL="41750" marR="41750" marT="30250" marB="30250" anchor="ctr">
                    <a:lnL w="127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67B1"/>
                      </a:solidFill>
                      <a:prstDash val="solid"/>
                      <a:round/>
                      <a:headEnd type="none" w="sm" len="sm"/>
                      <a:tailEnd type="none" w="sm" len="sm"/>
                    </a:lnT>
                    <a:lnB w="9525" cap="flat" cmpd="sng">
                      <a:solidFill>
                        <a:srgbClr val="0067B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42900">
                <a:tc>
                  <a:txBody>
                    <a:bodyPr/>
                    <a:lstStyle/>
                    <a:p>
                      <a:pPr marL="0" marR="0" lvl="0" indent="0" algn="l" rtl="0">
                        <a:lnSpc>
                          <a:spcPct val="100000"/>
                        </a:lnSpc>
                        <a:spcBef>
                          <a:spcPts val="0"/>
                        </a:spcBef>
                        <a:spcAft>
                          <a:spcPts val="0"/>
                        </a:spcAft>
                        <a:buClr>
                          <a:schemeClr val="dk1"/>
                        </a:buClr>
                        <a:buSzPts val="900"/>
                        <a:buFont typeface="Arial"/>
                        <a:buNone/>
                      </a:pPr>
                      <a:r>
                        <a:rPr lang="en-US" sz="900" u="none" strike="noStrike" cap="none"/>
                        <a:t>Data problems and difficulties &amp; solutions</a:t>
                      </a:r>
                      <a:endParaRPr sz="1400" u="none" strike="noStrike" cap="none"/>
                    </a:p>
                  </a:txBody>
                  <a:tcPr marL="41750" marR="41750" marT="30250" marB="30250" anchor="ctr">
                    <a:lnL w="127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67B1"/>
                      </a:solidFill>
                      <a:prstDash val="solid"/>
                      <a:round/>
                      <a:headEnd type="none" w="sm" len="sm"/>
                      <a:tailEnd type="none" w="sm" len="sm"/>
                    </a:lnT>
                    <a:lnB w="9525" cap="flat" cmpd="sng">
                      <a:solidFill>
                        <a:srgbClr val="0067B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2900">
                <a:tc>
                  <a:txBody>
                    <a:bodyPr/>
                    <a:lstStyle/>
                    <a:p>
                      <a:pPr marL="0" marR="0" lvl="0" indent="0" algn="l" rtl="0">
                        <a:lnSpc>
                          <a:spcPct val="100000"/>
                        </a:lnSpc>
                        <a:spcBef>
                          <a:spcPts val="0"/>
                        </a:spcBef>
                        <a:spcAft>
                          <a:spcPts val="0"/>
                        </a:spcAft>
                        <a:buClr>
                          <a:schemeClr val="dk1"/>
                        </a:buClr>
                        <a:buSzPts val="900"/>
                        <a:buFont typeface="Arial"/>
                        <a:buNone/>
                      </a:pPr>
                      <a:r>
                        <a:rPr lang="en-US" sz="900" b="0" u="none" strike="noStrike" cap="none"/>
                        <a:t>19 features introduction</a:t>
                      </a:r>
                      <a:endParaRPr sz="1400" u="none" strike="noStrike" cap="none"/>
                    </a:p>
                  </a:txBody>
                  <a:tcPr marL="41750" marR="41750" marT="30250" marB="30250" anchor="ctr">
                    <a:lnL w="127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67B1"/>
                      </a:solidFill>
                      <a:prstDash val="solid"/>
                      <a:round/>
                      <a:headEnd type="none" w="sm" len="sm"/>
                      <a:tailEnd type="none" w="sm" len="sm"/>
                    </a:lnT>
                    <a:lnB w="9525" cap="flat" cmpd="sng">
                      <a:solidFill>
                        <a:srgbClr val="0067B1"/>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42900">
                <a:tc>
                  <a:txBody>
                    <a:bodyPr/>
                    <a:lstStyle/>
                    <a:p>
                      <a:pPr marL="0" marR="0" lvl="0" indent="0" algn="l" rtl="0">
                        <a:lnSpc>
                          <a:spcPct val="100000"/>
                        </a:lnSpc>
                        <a:spcBef>
                          <a:spcPts val="0"/>
                        </a:spcBef>
                        <a:spcAft>
                          <a:spcPts val="0"/>
                        </a:spcAft>
                        <a:buClr>
                          <a:schemeClr val="dk1"/>
                        </a:buClr>
                        <a:buSzPts val="900"/>
                        <a:buFont typeface="Arial"/>
                        <a:buNone/>
                      </a:pPr>
                      <a:r>
                        <a:rPr lang="en-US" sz="900" b="0" u="none" strike="noStrike" cap="none"/>
                        <a:t>General Tendency and Individual Images</a:t>
                      </a:r>
                      <a:endParaRPr sz="1400" u="none" strike="noStrike" cap="none"/>
                    </a:p>
                  </a:txBody>
                  <a:tcPr marL="41750" marR="41750" marT="30250" marB="30250" anchor="ctr">
                    <a:lnL w="127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67B1"/>
                      </a:solidFill>
                      <a:prstDash val="solid"/>
                      <a:round/>
                      <a:headEnd type="none" w="sm" len="sm"/>
                      <a:tailEnd type="none" w="sm" len="sm"/>
                    </a:lnT>
                    <a:lnB w="9525" cap="flat" cmpd="sng">
                      <a:solidFill>
                        <a:srgbClr val="0067B1"/>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42900">
                <a:tc>
                  <a:txBody>
                    <a:bodyPr/>
                    <a:lstStyle/>
                    <a:p>
                      <a:pPr marL="0" marR="0" lvl="0" indent="0" algn="l" rtl="0">
                        <a:lnSpc>
                          <a:spcPct val="100000"/>
                        </a:lnSpc>
                        <a:spcBef>
                          <a:spcPts val="0"/>
                        </a:spcBef>
                        <a:spcAft>
                          <a:spcPts val="0"/>
                        </a:spcAft>
                        <a:buClr>
                          <a:schemeClr val="dk1"/>
                        </a:buClr>
                        <a:buSzPts val="900"/>
                        <a:buFont typeface="Arial"/>
                        <a:buNone/>
                      </a:pPr>
                      <a:r>
                        <a:rPr lang="en-US" sz="900" b="0" u="none" strike="noStrike" cap="none"/>
                        <a:t>Proposed Solution and Model Selection</a:t>
                      </a:r>
                      <a:endParaRPr sz="1400" u="none" strike="noStrike" cap="none"/>
                    </a:p>
                  </a:txBody>
                  <a:tcPr marL="41750" marR="41750" marT="30250" marB="30250" anchor="ctr">
                    <a:lnL w="127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67B1"/>
                      </a:solidFill>
                      <a:prstDash val="solid"/>
                      <a:round/>
                      <a:headEnd type="none" w="sm" len="sm"/>
                      <a:tailEnd type="none" w="sm" len="sm"/>
                    </a:lnT>
                    <a:lnB w="9525" cap="flat" cmpd="sng">
                      <a:solidFill>
                        <a:srgbClr val="0067B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42900">
                <a:tc>
                  <a:txBody>
                    <a:bodyPr/>
                    <a:lstStyle/>
                    <a:p>
                      <a:pPr marL="0" marR="0" lvl="0" indent="0" algn="l" rtl="0">
                        <a:lnSpc>
                          <a:spcPct val="100000"/>
                        </a:lnSpc>
                        <a:spcBef>
                          <a:spcPts val="0"/>
                        </a:spcBef>
                        <a:spcAft>
                          <a:spcPts val="0"/>
                        </a:spcAft>
                        <a:buClr>
                          <a:schemeClr val="dk1"/>
                        </a:buClr>
                        <a:buSzPts val="900"/>
                        <a:buFont typeface="Arial"/>
                        <a:buNone/>
                      </a:pPr>
                      <a:r>
                        <a:rPr lang="en-US" sz="900" u="none" strike="noStrike" cap="none"/>
                        <a:t>Conclusion &amp; Future Steps</a:t>
                      </a:r>
                      <a:endParaRPr sz="900" b="0" u="none" strike="noStrike" cap="none"/>
                    </a:p>
                  </a:txBody>
                  <a:tcPr marL="41750" marR="41750" marT="30250" marB="30250" anchor="ctr">
                    <a:lnL w="127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67B1"/>
                      </a:solidFill>
                      <a:prstDash val="solid"/>
                      <a:round/>
                      <a:headEnd type="none" w="sm" len="sm"/>
                      <a:tailEnd type="none" w="sm" len="sm"/>
                    </a:lnT>
                    <a:lnB w="9525" cap="flat" cmpd="sng">
                      <a:solidFill>
                        <a:srgbClr val="0067B1"/>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074660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2a755756be2_0_70"/>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12.18 Comparison</a:t>
            </a:r>
            <a:endParaRPr/>
          </a:p>
        </p:txBody>
      </p:sp>
      <p:sp>
        <p:nvSpPr>
          <p:cNvPr id="282" name="Google Shape;282;g2a755756be2_0_70"/>
          <p:cNvSpPr txBox="1">
            <a:spLocks noGrp="1"/>
          </p:cNvSpPr>
          <p:nvPr>
            <p:ph type="body" idx="1"/>
          </p:nvPr>
        </p:nvSpPr>
        <p:spPr>
          <a:xfrm>
            <a:off x="485775" y="1108472"/>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283" name="Google Shape;283;g2a755756be2_0_70"/>
          <p:cNvSpPr txBox="1">
            <a:spLocks noGrp="1"/>
          </p:cNvSpPr>
          <p:nvPr>
            <p:ph type="body" idx="2"/>
          </p:nvPr>
        </p:nvSpPr>
        <p:spPr>
          <a:xfrm>
            <a:off x="4826855" y="1108471"/>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284" name="Google Shape;284;g2a755756be2_0_70"/>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0"/>
          <p:cNvSpPr txBox="1">
            <a:spLocks noGrp="1"/>
          </p:cNvSpPr>
          <p:nvPr>
            <p:ph type="title"/>
          </p:nvPr>
        </p:nvSpPr>
        <p:spPr>
          <a:xfrm>
            <a:off x="811536" y="380370"/>
            <a:ext cx="3942160" cy="404813"/>
          </a:xfrm>
          <a:prstGeom prst="rect">
            <a:avLst/>
          </a:prstGeom>
          <a:noFill/>
          <a:ln>
            <a:noFill/>
          </a:ln>
        </p:spPr>
        <p:txBody>
          <a:bodyPr spcFirstLastPara="1" wrap="square" lIns="68575" tIns="34275" rIns="68575" bIns="34275" anchor="t" anchorCtr="0">
            <a:normAutofit fontScale="90000"/>
          </a:bodyPr>
          <a:lstStyle/>
          <a:p>
            <a:pPr marL="0" lvl="0" indent="0" algn="l" rtl="0">
              <a:lnSpc>
                <a:spcPct val="100000"/>
              </a:lnSpc>
              <a:spcBef>
                <a:spcPts val="0"/>
              </a:spcBef>
              <a:spcAft>
                <a:spcPts val="0"/>
              </a:spcAft>
              <a:buClr>
                <a:schemeClr val="dk1"/>
              </a:buClr>
              <a:buSzPct val="100000"/>
              <a:buFont typeface="Arial"/>
              <a:buNone/>
            </a:pPr>
            <a:r>
              <a:rPr lang="en-US" sz="2250"/>
              <a:t>All - </a:t>
            </a:r>
            <a:r>
              <a:rPr lang="en-US" sz="2250">
                <a:latin typeface="Arial"/>
                <a:ea typeface="Arial"/>
                <a:cs typeface="Arial"/>
                <a:sym typeface="Arial"/>
              </a:rPr>
              <a:t>Correlation Matrix</a:t>
            </a:r>
            <a:endParaRPr/>
          </a:p>
        </p:txBody>
      </p:sp>
      <p:sp>
        <p:nvSpPr>
          <p:cNvPr id="290" name="Google Shape;290;p10"/>
          <p:cNvSpPr txBox="1">
            <a:spLocks noGrp="1"/>
          </p:cNvSpPr>
          <p:nvPr>
            <p:ph type="body" idx="2"/>
          </p:nvPr>
        </p:nvSpPr>
        <p:spPr>
          <a:xfrm>
            <a:off x="747712" y="1027808"/>
            <a:ext cx="3201211" cy="3207590"/>
          </a:xfrm>
          <a:prstGeom prst="rect">
            <a:avLst/>
          </a:prstGeom>
          <a:noFill/>
          <a:ln>
            <a:noFill/>
          </a:ln>
        </p:spPr>
        <p:txBody>
          <a:bodyPr spcFirstLastPara="1" wrap="square" lIns="68575" tIns="34275" rIns="68575" bIns="34275" anchor="t" anchorCtr="0">
            <a:normAutofit fontScale="25000" lnSpcReduction="20000"/>
          </a:bodyPr>
          <a:lstStyle/>
          <a:p>
            <a:pPr marL="85725" lvl="0" indent="0" algn="l" rtl="0">
              <a:lnSpc>
                <a:spcPct val="100000"/>
              </a:lnSpc>
              <a:spcBef>
                <a:spcPts val="0"/>
              </a:spcBef>
              <a:spcAft>
                <a:spcPts val="0"/>
              </a:spcAft>
              <a:buClr>
                <a:srgbClr val="413C38"/>
              </a:buClr>
              <a:buSzPct val="100000"/>
              <a:buNone/>
            </a:pPr>
            <a:r>
              <a:rPr lang="en-US" sz="4800">
                <a:solidFill>
                  <a:srgbClr val="413C38"/>
                </a:solidFill>
              </a:rPr>
              <a:t>Multicollinearity:</a:t>
            </a:r>
            <a:endParaRPr/>
          </a:p>
          <a:p>
            <a:pPr marL="386954" lvl="1" indent="-171450" algn="l" rtl="0">
              <a:lnSpc>
                <a:spcPct val="100000"/>
              </a:lnSpc>
              <a:spcBef>
                <a:spcPts val="450"/>
              </a:spcBef>
              <a:spcAft>
                <a:spcPts val="0"/>
              </a:spcAft>
              <a:buSzPct val="100000"/>
              <a:buChar char="•"/>
            </a:pPr>
            <a:r>
              <a:rPr lang="en-US" sz="4800">
                <a:solidFill>
                  <a:srgbClr val="413C38"/>
                </a:solidFill>
              </a:rPr>
              <a:t>Positive and Negative correlation pair exist</a:t>
            </a:r>
            <a:endParaRPr/>
          </a:p>
          <a:p>
            <a:pPr marL="386954" lvl="1" indent="-95250" algn="l" rtl="0">
              <a:lnSpc>
                <a:spcPct val="100000"/>
              </a:lnSpc>
              <a:spcBef>
                <a:spcPts val="450"/>
              </a:spcBef>
              <a:spcAft>
                <a:spcPts val="0"/>
              </a:spcAft>
              <a:buSzPct val="100000"/>
              <a:buNone/>
            </a:pPr>
            <a:endParaRPr sz="4800">
              <a:solidFill>
                <a:srgbClr val="413C38"/>
              </a:solidFill>
            </a:endParaRPr>
          </a:p>
          <a:p>
            <a:pPr marL="85725" lvl="0" indent="0" algn="l" rtl="0">
              <a:lnSpc>
                <a:spcPct val="100000"/>
              </a:lnSpc>
              <a:spcBef>
                <a:spcPts val="450"/>
              </a:spcBef>
              <a:spcAft>
                <a:spcPts val="0"/>
              </a:spcAft>
              <a:buClr>
                <a:srgbClr val="413C38"/>
              </a:buClr>
              <a:buSzPct val="100000"/>
              <a:buNone/>
            </a:pPr>
            <a:r>
              <a:rPr lang="en-US" sz="4800">
                <a:solidFill>
                  <a:srgbClr val="413C38"/>
                </a:solidFill>
              </a:rPr>
              <a:t>Identification of Patterns:</a:t>
            </a:r>
            <a:endParaRPr/>
          </a:p>
          <a:p>
            <a:pPr marL="386954" lvl="1" indent="-171450" algn="l" rtl="0">
              <a:lnSpc>
                <a:spcPct val="100000"/>
              </a:lnSpc>
              <a:spcBef>
                <a:spcPts val="450"/>
              </a:spcBef>
              <a:spcAft>
                <a:spcPts val="0"/>
              </a:spcAft>
              <a:buSzPct val="100000"/>
              <a:buChar char="•"/>
            </a:pPr>
            <a:r>
              <a:rPr lang="en-US" sz="4800">
                <a:solidFill>
                  <a:srgbClr val="413C38"/>
                </a:solidFill>
              </a:rPr>
              <a:t>Clusters or patterns of high correlation among groups of features may indicate underlying structures in the data.</a:t>
            </a:r>
            <a:endParaRPr/>
          </a:p>
          <a:p>
            <a:pPr marL="85725" lvl="0" indent="0" algn="l" rtl="0">
              <a:lnSpc>
                <a:spcPct val="100000"/>
              </a:lnSpc>
              <a:spcBef>
                <a:spcPts val="450"/>
              </a:spcBef>
              <a:spcAft>
                <a:spcPts val="0"/>
              </a:spcAft>
              <a:buClr>
                <a:schemeClr val="dk1"/>
              </a:buClr>
              <a:buSzPct val="100000"/>
              <a:buNone/>
            </a:pPr>
            <a:endParaRPr sz="4800">
              <a:solidFill>
                <a:srgbClr val="413C38"/>
              </a:solidFill>
            </a:endParaRPr>
          </a:p>
          <a:p>
            <a:pPr marL="85725" lvl="0" indent="0" algn="l" rtl="0">
              <a:lnSpc>
                <a:spcPct val="100000"/>
              </a:lnSpc>
              <a:spcBef>
                <a:spcPts val="450"/>
              </a:spcBef>
              <a:spcAft>
                <a:spcPts val="0"/>
              </a:spcAft>
              <a:buClr>
                <a:srgbClr val="413C38"/>
              </a:buClr>
              <a:buSzPct val="100000"/>
              <a:buNone/>
            </a:pPr>
            <a:r>
              <a:rPr lang="en-US" sz="4800">
                <a:solidFill>
                  <a:srgbClr val="413C38"/>
                </a:solidFill>
              </a:rPr>
              <a:t>Potential Redundancy:</a:t>
            </a:r>
            <a:endParaRPr/>
          </a:p>
          <a:p>
            <a:pPr marL="386954" lvl="1" indent="-171450" algn="l" rtl="0">
              <a:lnSpc>
                <a:spcPct val="100000"/>
              </a:lnSpc>
              <a:spcBef>
                <a:spcPts val="450"/>
              </a:spcBef>
              <a:spcAft>
                <a:spcPts val="0"/>
              </a:spcAft>
              <a:buSzPct val="100000"/>
              <a:buChar char="•"/>
            </a:pPr>
            <a:r>
              <a:rPr lang="en-US" sz="4800">
                <a:solidFill>
                  <a:srgbClr val="413C38"/>
                </a:solidFill>
              </a:rPr>
              <a:t>High correlation between two features may indicate redundancy, and one of them could potentially be excluded to simplify the model.</a:t>
            </a:r>
            <a:endParaRPr/>
          </a:p>
          <a:p>
            <a:pPr marL="257175" lvl="0" indent="-142875" algn="l" rtl="0">
              <a:lnSpc>
                <a:spcPct val="100000"/>
              </a:lnSpc>
              <a:spcBef>
                <a:spcPts val="450"/>
              </a:spcBef>
              <a:spcAft>
                <a:spcPts val="0"/>
              </a:spcAft>
              <a:buClr>
                <a:schemeClr val="dk1"/>
              </a:buClr>
              <a:buSzPct val="100000"/>
              <a:buFont typeface="Arial"/>
              <a:buNone/>
            </a:pPr>
            <a:endParaRPr>
              <a:solidFill>
                <a:schemeClr val="dk1"/>
              </a:solidFill>
            </a:endParaRPr>
          </a:p>
        </p:txBody>
      </p:sp>
      <p:sp>
        <p:nvSpPr>
          <p:cNvPr id="291" name="Google Shape;291;p10"/>
          <p:cNvSpPr txBox="1">
            <a:spLocks noGrp="1"/>
          </p:cNvSpPr>
          <p:nvPr>
            <p:ph type="sldNum" idx="12"/>
          </p:nvPr>
        </p:nvSpPr>
        <p:spPr>
          <a:xfrm>
            <a:off x="468236" y="4718786"/>
            <a:ext cx="279476" cy="279095"/>
          </a:xfrm>
          <a:prstGeom prst="rect">
            <a:avLst/>
          </a:prstGeom>
          <a:noFill/>
          <a:ln>
            <a:noFill/>
          </a:ln>
        </p:spPr>
        <p:txBody>
          <a:bodyPr spcFirstLastPara="1" wrap="square" lIns="68575" tIns="34275" rIns="68575" bIns="34275" anchor="ctr" anchorCtr="0">
            <a:normAutofit/>
          </a:bodyPr>
          <a:lstStyle/>
          <a:p>
            <a:pPr marL="0" lvl="0" indent="0" algn="r" rtl="0">
              <a:lnSpc>
                <a:spcPct val="100000"/>
              </a:lnSpc>
              <a:spcBef>
                <a:spcPts val="0"/>
              </a:spcBef>
              <a:spcAft>
                <a:spcPts val="0"/>
              </a:spcAft>
              <a:buSzPts val="750"/>
              <a:buNone/>
            </a:pPr>
            <a:fld id="{00000000-1234-1234-1234-123412341234}" type="slidenum">
              <a:rPr lang="en-US" sz="750">
                <a:solidFill>
                  <a:srgbClr val="918F8E"/>
                </a:solidFill>
                <a:latin typeface="Arial"/>
                <a:ea typeface="Arial"/>
                <a:cs typeface="Arial"/>
                <a:sym typeface="Arial"/>
              </a:rPr>
              <a:t>21</a:t>
            </a:fld>
            <a:endParaRPr sz="750">
              <a:solidFill>
                <a:srgbClr val="918F8E"/>
              </a:solidFill>
              <a:latin typeface="Arial"/>
              <a:ea typeface="Arial"/>
              <a:cs typeface="Arial"/>
              <a:sym typeface="Arial"/>
            </a:endParaRPr>
          </a:p>
        </p:txBody>
      </p:sp>
      <p:cxnSp>
        <p:nvCxnSpPr>
          <p:cNvPr id="292" name="Google Shape;292;p10"/>
          <p:cNvCxnSpPr/>
          <p:nvPr/>
        </p:nvCxnSpPr>
        <p:spPr>
          <a:xfrm>
            <a:off x="887130" y="887124"/>
            <a:ext cx="345558" cy="0"/>
          </a:xfrm>
          <a:prstGeom prst="straightConnector1">
            <a:avLst/>
          </a:prstGeom>
          <a:noFill/>
          <a:ln w="41275" cap="flat" cmpd="sng">
            <a:solidFill>
              <a:srgbClr val="ECE6E2"/>
            </a:solidFill>
            <a:prstDash val="solid"/>
            <a:round/>
            <a:headEnd type="none" w="sm" len="sm"/>
            <a:tailEnd type="none" w="sm" len="sm"/>
          </a:ln>
        </p:spPr>
      </p:cxnSp>
      <p:pic>
        <p:nvPicPr>
          <p:cNvPr id="293" name="Google Shape;293;p10" descr="A screenshot of a computer screen&#10;&#10;Description automatically generated"/>
          <p:cNvPicPr preferRelativeResize="0"/>
          <p:nvPr/>
        </p:nvPicPr>
        <p:blipFill rotWithShape="1">
          <a:blip r:embed="rId3">
            <a:alphaModFix/>
          </a:blip>
          <a:srcRect/>
          <a:stretch/>
        </p:blipFill>
        <p:spPr>
          <a:xfrm>
            <a:off x="4014629" y="246896"/>
            <a:ext cx="4598019" cy="430867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2a755756be2_0_1"/>
          <p:cNvSpPr txBox="1">
            <a:spLocks noGrp="1"/>
          </p:cNvSpPr>
          <p:nvPr>
            <p:ph type="title"/>
          </p:nvPr>
        </p:nvSpPr>
        <p:spPr>
          <a:xfrm>
            <a:off x="811536" y="380370"/>
            <a:ext cx="3942300" cy="404700"/>
          </a:xfrm>
          <a:prstGeom prst="rect">
            <a:avLst/>
          </a:prstGeom>
          <a:noFill/>
          <a:ln>
            <a:noFill/>
          </a:ln>
        </p:spPr>
        <p:txBody>
          <a:bodyPr spcFirstLastPara="1" wrap="square" lIns="68575" tIns="34275" rIns="68575" bIns="34275" anchor="t" anchorCtr="0">
            <a:normAutofit fontScale="90000"/>
          </a:bodyPr>
          <a:lstStyle/>
          <a:p>
            <a:pPr marL="0" lvl="0" indent="0" algn="l" rtl="0">
              <a:lnSpc>
                <a:spcPct val="100000"/>
              </a:lnSpc>
              <a:spcBef>
                <a:spcPts val="0"/>
              </a:spcBef>
              <a:spcAft>
                <a:spcPts val="0"/>
              </a:spcAft>
              <a:buClr>
                <a:schemeClr val="dk1"/>
              </a:buClr>
              <a:buSzPct val="100000"/>
              <a:buFont typeface="Arial"/>
              <a:buNone/>
            </a:pPr>
            <a:r>
              <a:rPr lang="en-US" sz="2250"/>
              <a:t>N1 - </a:t>
            </a:r>
            <a:r>
              <a:rPr lang="en-US" sz="2250">
                <a:latin typeface="Arial"/>
                <a:ea typeface="Arial"/>
                <a:cs typeface="Arial"/>
                <a:sym typeface="Arial"/>
              </a:rPr>
              <a:t>Correlation Matrix</a:t>
            </a:r>
            <a:endParaRPr/>
          </a:p>
        </p:txBody>
      </p:sp>
      <p:sp>
        <p:nvSpPr>
          <p:cNvPr id="299" name="Google Shape;299;g2a755756be2_0_1"/>
          <p:cNvSpPr txBox="1">
            <a:spLocks noGrp="1"/>
          </p:cNvSpPr>
          <p:nvPr>
            <p:ph type="body" idx="2"/>
          </p:nvPr>
        </p:nvSpPr>
        <p:spPr>
          <a:xfrm>
            <a:off x="811525" y="1027799"/>
            <a:ext cx="3201300" cy="3534600"/>
          </a:xfrm>
          <a:prstGeom prst="rect">
            <a:avLst/>
          </a:prstGeom>
          <a:noFill/>
          <a:ln>
            <a:noFill/>
          </a:ln>
        </p:spPr>
        <p:txBody>
          <a:bodyPr spcFirstLastPara="1" wrap="square" lIns="68575" tIns="34275" rIns="68575" bIns="34275" anchor="t" anchorCtr="0">
            <a:noAutofit/>
          </a:bodyPr>
          <a:lstStyle/>
          <a:p>
            <a:pPr marL="0" lvl="0" indent="0" algn="l" rtl="0">
              <a:lnSpc>
                <a:spcPct val="80000"/>
              </a:lnSpc>
              <a:spcBef>
                <a:spcPts val="450"/>
              </a:spcBef>
              <a:spcAft>
                <a:spcPts val="0"/>
              </a:spcAft>
              <a:buSzPts val="1800"/>
              <a:buNone/>
            </a:pPr>
            <a:r>
              <a:rPr lang="en-US" sz="1220">
                <a:solidFill>
                  <a:srgbClr val="413C38"/>
                </a:solidFill>
              </a:rPr>
              <a:t>Stronger Multicollinearity:</a:t>
            </a:r>
            <a:endParaRPr sz="1220">
              <a:solidFill>
                <a:srgbClr val="413C38"/>
              </a:solidFill>
            </a:endParaRPr>
          </a:p>
          <a:p>
            <a:pPr marL="0" lvl="0" indent="0" algn="l" rtl="0">
              <a:lnSpc>
                <a:spcPct val="80000"/>
              </a:lnSpc>
              <a:spcBef>
                <a:spcPts val="450"/>
              </a:spcBef>
              <a:spcAft>
                <a:spcPts val="0"/>
              </a:spcAft>
              <a:buSzPts val="1800"/>
              <a:buNone/>
            </a:pPr>
            <a:endParaRPr sz="1220">
              <a:solidFill>
                <a:srgbClr val="413C38"/>
              </a:solidFill>
            </a:endParaRPr>
          </a:p>
          <a:p>
            <a:pPr marL="386953" lvl="1" indent="-172720" algn="l" rtl="0">
              <a:lnSpc>
                <a:spcPct val="80000"/>
              </a:lnSpc>
              <a:spcBef>
                <a:spcPts val="450"/>
              </a:spcBef>
              <a:spcAft>
                <a:spcPts val="0"/>
              </a:spcAft>
              <a:buSzPts val="1220"/>
              <a:buChar char="•"/>
            </a:pPr>
            <a:r>
              <a:rPr lang="en-US" sz="1220">
                <a:solidFill>
                  <a:srgbClr val="413C38"/>
                </a:solidFill>
              </a:rPr>
              <a:t>-1 period element correlation has more positive and negative correlation pairs exist</a:t>
            </a:r>
            <a:endParaRPr sz="1220">
              <a:solidFill>
                <a:srgbClr val="413C38"/>
              </a:solidFill>
            </a:endParaRPr>
          </a:p>
          <a:p>
            <a:pPr marL="914400" lvl="0" indent="0" algn="l" rtl="0">
              <a:lnSpc>
                <a:spcPct val="80000"/>
              </a:lnSpc>
              <a:spcBef>
                <a:spcPts val="450"/>
              </a:spcBef>
              <a:spcAft>
                <a:spcPts val="0"/>
              </a:spcAft>
              <a:buSzPts val="1800"/>
              <a:buNone/>
            </a:pPr>
            <a:endParaRPr sz="1220">
              <a:solidFill>
                <a:srgbClr val="413C38"/>
              </a:solidFill>
            </a:endParaRPr>
          </a:p>
          <a:p>
            <a:pPr marL="386953" lvl="1" indent="-172720" algn="l" rtl="0">
              <a:lnSpc>
                <a:spcPct val="80000"/>
              </a:lnSpc>
              <a:spcBef>
                <a:spcPts val="450"/>
              </a:spcBef>
              <a:spcAft>
                <a:spcPts val="0"/>
              </a:spcAft>
              <a:buSzPts val="1220"/>
              <a:buChar char="•"/>
            </a:pPr>
            <a:r>
              <a:rPr lang="en-US" sz="1220"/>
              <a:t>The latest 6-month data shows comparatively stronger correlations between feature pairs compared to the feature pairs in the whole 7-year dataset</a:t>
            </a:r>
            <a:endParaRPr sz="1220"/>
          </a:p>
          <a:p>
            <a:pPr marL="914400" lvl="0" indent="0" algn="l" rtl="0">
              <a:lnSpc>
                <a:spcPct val="80000"/>
              </a:lnSpc>
              <a:spcBef>
                <a:spcPts val="450"/>
              </a:spcBef>
              <a:spcAft>
                <a:spcPts val="0"/>
              </a:spcAft>
              <a:buSzPts val="1800"/>
              <a:buNone/>
            </a:pPr>
            <a:endParaRPr sz="1220"/>
          </a:p>
          <a:p>
            <a:pPr marL="386953" lvl="1" indent="-172720" algn="l" rtl="0">
              <a:lnSpc>
                <a:spcPct val="80000"/>
              </a:lnSpc>
              <a:spcBef>
                <a:spcPts val="450"/>
              </a:spcBef>
              <a:spcAft>
                <a:spcPts val="0"/>
              </a:spcAft>
              <a:buSzPts val="1220"/>
              <a:buChar char="•"/>
            </a:pPr>
            <a:r>
              <a:rPr lang="en-US" sz="1220"/>
              <a:t>Indicates a change or a shift in the underlying patterns or relationships between those features</a:t>
            </a:r>
            <a:endParaRPr sz="1220">
              <a:solidFill>
                <a:srgbClr val="413C38"/>
              </a:solidFill>
            </a:endParaRPr>
          </a:p>
          <a:p>
            <a:pPr marL="114300" lvl="0" indent="0" algn="l" rtl="0">
              <a:lnSpc>
                <a:spcPct val="80000"/>
              </a:lnSpc>
              <a:spcBef>
                <a:spcPts val="450"/>
              </a:spcBef>
              <a:spcAft>
                <a:spcPts val="0"/>
              </a:spcAft>
              <a:buClr>
                <a:schemeClr val="dk1"/>
              </a:buClr>
              <a:buSzPts val="1530"/>
              <a:buFont typeface="Arial"/>
              <a:buNone/>
            </a:pPr>
            <a:endParaRPr sz="1220">
              <a:solidFill>
                <a:schemeClr val="dk1"/>
              </a:solidFill>
            </a:endParaRPr>
          </a:p>
        </p:txBody>
      </p:sp>
      <p:sp>
        <p:nvSpPr>
          <p:cNvPr id="300" name="Google Shape;300;g2a755756be2_0_1"/>
          <p:cNvSpPr txBox="1">
            <a:spLocks noGrp="1"/>
          </p:cNvSpPr>
          <p:nvPr>
            <p:ph type="sldNum" idx="12"/>
          </p:nvPr>
        </p:nvSpPr>
        <p:spPr>
          <a:xfrm>
            <a:off x="468236" y="4718786"/>
            <a:ext cx="279600" cy="279000"/>
          </a:xfrm>
          <a:prstGeom prst="rect">
            <a:avLst/>
          </a:prstGeom>
          <a:noFill/>
          <a:ln>
            <a:noFill/>
          </a:ln>
        </p:spPr>
        <p:txBody>
          <a:bodyPr spcFirstLastPara="1" wrap="square" lIns="68575" tIns="34275" rIns="68575" bIns="34275" anchor="ctr" anchorCtr="0">
            <a:normAutofit/>
          </a:bodyPr>
          <a:lstStyle/>
          <a:p>
            <a:pPr marL="0" lvl="0" indent="0" algn="r" rtl="0">
              <a:lnSpc>
                <a:spcPct val="100000"/>
              </a:lnSpc>
              <a:spcBef>
                <a:spcPts val="0"/>
              </a:spcBef>
              <a:spcAft>
                <a:spcPts val="0"/>
              </a:spcAft>
              <a:buSzPts val="750"/>
              <a:buNone/>
            </a:pPr>
            <a:fld id="{00000000-1234-1234-1234-123412341234}" type="slidenum">
              <a:rPr lang="en-US" sz="750">
                <a:solidFill>
                  <a:srgbClr val="918F8E"/>
                </a:solidFill>
                <a:latin typeface="Arial"/>
                <a:ea typeface="Arial"/>
                <a:cs typeface="Arial"/>
                <a:sym typeface="Arial"/>
              </a:rPr>
              <a:t>22</a:t>
            </a:fld>
            <a:endParaRPr sz="750">
              <a:solidFill>
                <a:srgbClr val="918F8E"/>
              </a:solidFill>
              <a:latin typeface="Arial"/>
              <a:ea typeface="Arial"/>
              <a:cs typeface="Arial"/>
              <a:sym typeface="Arial"/>
            </a:endParaRPr>
          </a:p>
        </p:txBody>
      </p:sp>
      <p:cxnSp>
        <p:nvCxnSpPr>
          <p:cNvPr id="301" name="Google Shape;301;g2a755756be2_0_1"/>
          <p:cNvCxnSpPr/>
          <p:nvPr/>
        </p:nvCxnSpPr>
        <p:spPr>
          <a:xfrm>
            <a:off x="887130" y="887124"/>
            <a:ext cx="345600" cy="0"/>
          </a:xfrm>
          <a:prstGeom prst="straightConnector1">
            <a:avLst/>
          </a:prstGeom>
          <a:noFill/>
          <a:ln w="41275" cap="flat" cmpd="sng">
            <a:solidFill>
              <a:srgbClr val="ECE6E2"/>
            </a:solidFill>
            <a:prstDash val="solid"/>
            <a:round/>
            <a:headEnd type="none" w="sm" len="sm"/>
            <a:tailEnd type="none" w="sm" len="sm"/>
          </a:ln>
        </p:spPr>
      </p:cxnSp>
      <p:pic>
        <p:nvPicPr>
          <p:cNvPr id="302" name="Google Shape;302;g2a755756be2_0_1"/>
          <p:cNvPicPr preferRelativeResize="0"/>
          <p:nvPr/>
        </p:nvPicPr>
        <p:blipFill rotWithShape="1">
          <a:blip r:embed="rId3">
            <a:alphaModFix/>
          </a:blip>
          <a:srcRect/>
          <a:stretch/>
        </p:blipFill>
        <p:spPr>
          <a:xfrm>
            <a:off x="4063250" y="170700"/>
            <a:ext cx="4674625" cy="43917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2a755756be2_0_19"/>
          <p:cNvSpPr txBox="1">
            <a:spLocks noGrp="1"/>
          </p:cNvSpPr>
          <p:nvPr>
            <p:ph type="title"/>
          </p:nvPr>
        </p:nvSpPr>
        <p:spPr>
          <a:xfrm>
            <a:off x="409586" y="165645"/>
            <a:ext cx="3942300" cy="404700"/>
          </a:xfrm>
          <a:prstGeom prst="rect">
            <a:avLst/>
          </a:prstGeom>
          <a:noFill/>
          <a:ln>
            <a:noFill/>
          </a:ln>
        </p:spPr>
        <p:txBody>
          <a:bodyPr spcFirstLastPara="1" wrap="square" lIns="68575" tIns="34275" rIns="68575" bIns="34275" anchor="t" anchorCtr="0">
            <a:normAutofit fontScale="90000"/>
          </a:bodyPr>
          <a:lstStyle/>
          <a:p>
            <a:pPr marL="0" lvl="0" indent="0" algn="l" rtl="0">
              <a:lnSpc>
                <a:spcPct val="100000"/>
              </a:lnSpc>
              <a:spcBef>
                <a:spcPts val="0"/>
              </a:spcBef>
              <a:spcAft>
                <a:spcPts val="0"/>
              </a:spcAft>
              <a:buClr>
                <a:schemeClr val="dk1"/>
              </a:buClr>
              <a:buSzPct val="100000"/>
              <a:buFont typeface="Arial"/>
              <a:buNone/>
            </a:pPr>
            <a:r>
              <a:rPr lang="en-US" sz="2250"/>
              <a:t>N1 - </a:t>
            </a:r>
            <a:r>
              <a:rPr lang="en-US" sz="2250">
                <a:latin typeface="Arial"/>
                <a:ea typeface="Arial"/>
                <a:cs typeface="Arial"/>
                <a:sym typeface="Arial"/>
              </a:rPr>
              <a:t>Correlation Matrix</a:t>
            </a:r>
            <a:endParaRPr/>
          </a:p>
        </p:txBody>
      </p:sp>
      <p:sp>
        <p:nvSpPr>
          <p:cNvPr id="308" name="Google Shape;308;g2a755756be2_0_19"/>
          <p:cNvSpPr txBox="1">
            <a:spLocks noGrp="1"/>
          </p:cNvSpPr>
          <p:nvPr>
            <p:ph type="body" idx="2"/>
          </p:nvPr>
        </p:nvSpPr>
        <p:spPr>
          <a:xfrm>
            <a:off x="409575" y="804450"/>
            <a:ext cx="3675300" cy="3534600"/>
          </a:xfrm>
          <a:prstGeom prst="rect">
            <a:avLst/>
          </a:prstGeom>
          <a:noFill/>
          <a:ln>
            <a:noFill/>
          </a:ln>
        </p:spPr>
        <p:txBody>
          <a:bodyPr spcFirstLastPara="1" wrap="square" lIns="68575" tIns="34275" rIns="68575" bIns="34275" anchor="t" anchorCtr="0">
            <a:noAutofit/>
          </a:bodyPr>
          <a:lstStyle/>
          <a:p>
            <a:pPr marL="0" lvl="0" indent="0" algn="l" rtl="0">
              <a:lnSpc>
                <a:spcPct val="80000"/>
              </a:lnSpc>
              <a:spcBef>
                <a:spcPts val="450"/>
              </a:spcBef>
              <a:spcAft>
                <a:spcPts val="0"/>
              </a:spcAft>
              <a:buClr>
                <a:srgbClr val="413C38"/>
              </a:buClr>
              <a:buSzPts val="4080"/>
              <a:buNone/>
            </a:pPr>
            <a:r>
              <a:rPr lang="en-US" sz="1220" b="1"/>
              <a:t>Potential Reasons</a:t>
            </a:r>
            <a:endParaRPr sz="1220" b="1"/>
          </a:p>
          <a:p>
            <a:pPr marL="0" lvl="0" indent="0" algn="l" rtl="0">
              <a:lnSpc>
                <a:spcPct val="80000"/>
              </a:lnSpc>
              <a:spcBef>
                <a:spcPts val="450"/>
              </a:spcBef>
              <a:spcAft>
                <a:spcPts val="0"/>
              </a:spcAft>
              <a:buSzPts val="1800"/>
              <a:buNone/>
            </a:pPr>
            <a:r>
              <a:rPr lang="en-US" sz="1220">
                <a:solidFill>
                  <a:srgbClr val="413C38"/>
                </a:solidFill>
              </a:rPr>
              <a:t>Intervention or Treatment Effects:</a:t>
            </a:r>
            <a:endParaRPr sz="1220">
              <a:solidFill>
                <a:srgbClr val="413C38"/>
              </a:solidFill>
            </a:endParaRPr>
          </a:p>
          <a:p>
            <a:pPr marL="386953" lvl="1" indent="-172720" algn="l" rtl="0">
              <a:lnSpc>
                <a:spcPct val="80000"/>
              </a:lnSpc>
              <a:spcBef>
                <a:spcPts val="450"/>
              </a:spcBef>
              <a:spcAft>
                <a:spcPts val="0"/>
              </a:spcAft>
              <a:buClr>
                <a:srgbClr val="413C38"/>
              </a:buClr>
              <a:buSzPts val="1220"/>
              <a:buChar char="•"/>
            </a:pPr>
            <a:r>
              <a:rPr lang="en-US" sz="1220"/>
              <a:t>Significant events or interventions within the last 6 months, such as chemotherapy treatments. Positive correlations may arise as a result of the therapeutic interventions.</a:t>
            </a:r>
            <a:endParaRPr sz="1220"/>
          </a:p>
          <a:p>
            <a:pPr marL="0" lvl="0" indent="0" algn="l" rtl="0">
              <a:lnSpc>
                <a:spcPct val="80000"/>
              </a:lnSpc>
              <a:spcBef>
                <a:spcPts val="450"/>
              </a:spcBef>
              <a:spcAft>
                <a:spcPts val="0"/>
              </a:spcAft>
              <a:buSzPts val="1800"/>
              <a:buNone/>
            </a:pPr>
            <a:r>
              <a:rPr lang="en-US" sz="1220"/>
              <a:t>Pre-Diagnostic Changes: </a:t>
            </a:r>
            <a:endParaRPr sz="1220"/>
          </a:p>
          <a:p>
            <a:pPr marL="386953" lvl="1" indent="-172720" algn="l" rtl="0">
              <a:lnSpc>
                <a:spcPct val="80000"/>
              </a:lnSpc>
              <a:spcBef>
                <a:spcPts val="450"/>
              </a:spcBef>
              <a:spcAft>
                <a:spcPts val="0"/>
              </a:spcAft>
              <a:buSzPts val="1220"/>
              <a:buChar char="•"/>
            </a:pPr>
            <a:r>
              <a:rPr lang="en-US" sz="1220"/>
              <a:t>Changes in blood indicators occurring in the months leading up to leukemia diagnosis may be reflective of early signs or manifestations of the disease before clinical diagnosis.</a:t>
            </a:r>
            <a:endParaRPr sz="1220"/>
          </a:p>
          <a:p>
            <a:pPr marL="0" lvl="0" indent="0" algn="l" rtl="0">
              <a:lnSpc>
                <a:spcPct val="80000"/>
              </a:lnSpc>
              <a:spcBef>
                <a:spcPts val="450"/>
              </a:spcBef>
              <a:spcAft>
                <a:spcPts val="0"/>
              </a:spcAft>
              <a:buSzPts val="1800"/>
              <a:buNone/>
            </a:pPr>
            <a:r>
              <a:rPr lang="en-US" sz="1220"/>
              <a:t>Side Effects of Medications: </a:t>
            </a:r>
            <a:endParaRPr sz="1220"/>
          </a:p>
          <a:p>
            <a:pPr marL="386953" lvl="1" indent="-172720" algn="l" rtl="0">
              <a:lnSpc>
                <a:spcPct val="80000"/>
              </a:lnSpc>
              <a:spcBef>
                <a:spcPts val="450"/>
              </a:spcBef>
              <a:spcAft>
                <a:spcPts val="0"/>
              </a:spcAft>
              <a:buClr>
                <a:srgbClr val="413C38"/>
              </a:buClr>
              <a:buSzPts val="1220"/>
              <a:buChar char="•"/>
            </a:pPr>
            <a:r>
              <a:rPr lang="en-US" sz="1220"/>
              <a:t>Cancer treatment medications may have effects on various blood parameters.</a:t>
            </a:r>
            <a:endParaRPr sz="1220"/>
          </a:p>
          <a:p>
            <a:pPr marL="386953" lvl="1" indent="-172720" algn="l" rtl="0">
              <a:lnSpc>
                <a:spcPct val="80000"/>
              </a:lnSpc>
              <a:spcBef>
                <a:spcPts val="450"/>
              </a:spcBef>
              <a:spcAft>
                <a:spcPts val="0"/>
              </a:spcAft>
              <a:buSzPts val="1220"/>
              <a:buChar char="•"/>
            </a:pPr>
            <a:r>
              <a:rPr lang="en-US" sz="1220"/>
              <a:t>Positive correlations emerge if specific medications impact multiple indicators in a consistent manner.</a:t>
            </a:r>
            <a:endParaRPr sz="1220"/>
          </a:p>
          <a:p>
            <a:pPr marL="0" lvl="0" indent="0" algn="l" rtl="0">
              <a:lnSpc>
                <a:spcPct val="80000"/>
              </a:lnSpc>
              <a:spcBef>
                <a:spcPts val="450"/>
              </a:spcBef>
              <a:spcAft>
                <a:spcPts val="0"/>
              </a:spcAft>
              <a:buSzPts val="1800"/>
              <a:buNone/>
            </a:pPr>
            <a:r>
              <a:rPr lang="en-US" sz="1220"/>
              <a:t>Seasonal Variations: </a:t>
            </a:r>
            <a:endParaRPr sz="1220">
              <a:solidFill>
                <a:srgbClr val="413C38"/>
              </a:solidFill>
            </a:endParaRPr>
          </a:p>
          <a:p>
            <a:pPr marL="386953" lvl="1" indent="-172720" algn="l" rtl="0">
              <a:lnSpc>
                <a:spcPct val="80000"/>
              </a:lnSpc>
              <a:spcBef>
                <a:spcPts val="450"/>
              </a:spcBef>
              <a:spcAft>
                <a:spcPts val="0"/>
              </a:spcAft>
              <a:buClr>
                <a:srgbClr val="413C38"/>
              </a:buClr>
              <a:buSzPts val="1220"/>
              <a:buChar char="•"/>
            </a:pPr>
            <a:r>
              <a:rPr lang="en-US" sz="1220">
                <a:solidFill>
                  <a:srgbClr val="413C38"/>
                </a:solidFill>
              </a:rPr>
              <a:t>Capturing partial pattern of seasons (Summer with higher temperature and different environment factors)</a:t>
            </a:r>
            <a:endParaRPr sz="1220">
              <a:solidFill>
                <a:srgbClr val="413C38"/>
              </a:solidFill>
            </a:endParaRPr>
          </a:p>
          <a:p>
            <a:pPr marL="257175" lvl="0" indent="-142875" algn="l" rtl="0">
              <a:lnSpc>
                <a:spcPct val="80000"/>
              </a:lnSpc>
              <a:spcBef>
                <a:spcPts val="450"/>
              </a:spcBef>
              <a:spcAft>
                <a:spcPts val="0"/>
              </a:spcAft>
              <a:buClr>
                <a:schemeClr val="dk1"/>
              </a:buClr>
              <a:buSzPts val="1530"/>
              <a:buFont typeface="Arial"/>
              <a:buNone/>
            </a:pPr>
            <a:endParaRPr sz="1220">
              <a:solidFill>
                <a:schemeClr val="dk1"/>
              </a:solidFill>
            </a:endParaRPr>
          </a:p>
        </p:txBody>
      </p:sp>
      <p:sp>
        <p:nvSpPr>
          <p:cNvPr id="309" name="Google Shape;309;g2a755756be2_0_19"/>
          <p:cNvSpPr txBox="1">
            <a:spLocks noGrp="1"/>
          </p:cNvSpPr>
          <p:nvPr>
            <p:ph type="sldNum" idx="12"/>
          </p:nvPr>
        </p:nvSpPr>
        <p:spPr>
          <a:xfrm>
            <a:off x="468236" y="4718786"/>
            <a:ext cx="279600" cy="279000"/>
          </a:xfrm>
          <a:prstGeom prst="rect">
            <a:avLst/>
          </a:prstGeom>
          <a:noFill/>
          <a:ln>
            <a:noFill/>
          </a:ln>
        </p:spPr>
        <p:txBody>
          <a:bodyPr spcFirstLastPara="1" wrap="square" lIns="68575" tIns="34275" rIns="68575" bIns="34275" anchor="ctr" anchorCtr="0">
            <a:normAutofit/>
          </a:bodyPr>
          <a:lstStyle/>
          <a:p>
            <a:pPr marL="0" lvl="0" indent="0" algn="r" rtl="0">
              <a:lnSpc>
                <a:spcPct val="100000"/>
              </a:lnSpc>
              <a:spcBef>
                <a:spcPts val="0"/>
              </a:spcBef>
              <a:spcAft>
                <a:spcPts val="0"/>
              </a:spcAft>
              <a:buSzPts val="750"/>
              <a:buNone/>
            </a:pPr>
            <a:fld id="{00000000-1234-1234-1234-123412341234}" type="slidenum">
              <a:rPr lang="en-US" sz="750">
                <a:solidFill>
                  <a:srgbClr val="918F8E"/>
                </a:solidFill>
                <a:latin typeface="Arial"/>
                <a:ea typeface="Arial"/>
                <a:cs typeface="Arial"/>
                <a:sym typeface="Arial"/>
              </a:rPr>
              <a:t>23</a:t>
            </a:fld>
            <a:endParaRPr sz="750">
              <a:solidFill>
                <a:srgbClr val="918F8E"/>
              </a:solidFill>
              <a:latin typeface="Arial"/>
              <a:ea typeface="Arial"/>
              <a:cs typeface="Arial"/>
              <a:sym typeface="Arial"/>
            </a:endParaRPr>
          </a:p>
        </p:txBody>
      </p:sp>
      <p:cxnSp>
        <p:nvCxnSpPr>
          <p:cNvPr id="310" name="Google Shape;310;g2a755756be2_0_19"/>
          <p:cNvCxnSpPr/>
          <p:nvPr/>
        </p:nvCxnSpPr>
        <p:spPr>
          <a:xfrm>
            <a:off x="468230" y="687399"/>
            <a:ext cx="345600" cy="0"/>
          </a:xfrm>
          <a:prstGeom prst="straightConnector1">
            <a:avLst/>
          </a:prstGeom>
          <a:noFill/>
          <a:ln w="41275" cap="flat" cmpd="sng">
            <a:solidFill>
              <a:srgbClr val="ECE6E2"/>
            </a:solidFill>
            <a:prstDash val="solid"/>
            <a:round/>
            <a:headEnd type="none" w="sm" len="sm"/>
            <a:tailEnd type="none" w="sm" len="sm"/>
          </a:ln>
        </p:spPr>
      </p:cxnSp>
      <p:pic>
        <p:nvPicPr>
          <p:cNvPr id="311" name="Google Shape;311;g2a755756be2_0_19"/>
          <p:cNvPicPr preferRelativeResize="0"/>
          <p:nvPr/>
        </p:nvPicPr>
        <p:blipFill rotWithShape="1">
          <a:blip r:embed="rId3">
            <a:alphaModFix/>
          </a:blip>
          <a:srcRect/>
          <a:stretch/>
        </p:blipFill>
        <p:spPr>
          <a:xfrm>
            <a:off x="4063250" y="170700"/>
            <a:ext cx="4674625" cy="43917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2a55dbcca47_0_50"/>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Overall Trend</a:t>
            </a:r>
            <a:endParaRPr/>
          </a:p>
        </p:txBody>
      </p:sp>
      <p:sp>
        <p:nvSpPr>
          <p:cNvPr id="318" name="Google Shape;318;g2a55dbcca47_0_50"/>
          <p:cNvSpPr txBox="1">
            <a:spLocks noGrp="1"/>
          </p:cNvSpPr>
          <p:nvPr>
            <p:ph type="body" idx="1"/>
          </p:nvPr>
        </p:nvSpPr>
        <p:spPr>
          <a:xfrm>
            <a:off x="485775" y="1108475"/>
            <a:ext cx="3625500" cy="3485100"/>
          </a:xfrm>
          <a:prstGeom prst="rect">
            <a:avLst/>
          </a:prstGeom>
          <a:noFill/>
          <a:ln>
            <a:noFill/>
          </a:ln>
        </p:spPr>
        <p:txBody>
          <a:bodyPr spcFirstLastPara="1" wrap="square" lIns="0" tIns="0" rIns="0" bIns="0" anchor="t" anchorCtr="0">
            <a:noAutofit/>
          </a:bodyPr>
          <a:lstStyle/>
          <a:p>
            <a:pPr marL="457200" lvl="0" indent="-304800" algn="l" rtl="0">
              <a:lnSpc>
                <a:spcPct val="100000"/>
              </a:lnSpc>
              <a:spcBef>
                <a:spcPts val="1400"/>
              </a:spcBef>
              <a:spcAft>
                <a:spcPts val="0"/>
              </a:spcAft>
              <a:buSzPts val="1200"/>
              <a:buChar char="●"/>
            </a:pPr>
            <a:r>
              <a:rPr lang="en-US" sz="1200"/>
              <a:t>There are positive and negative changes at the same time</a:t>
            </a:r>
            <a:endParaRPr sz="1200"/>
          </a:p>
          <a:p>
            <a:pPr marL="457200" lvl="0" indent="-304800" algn="l" rtl="0">
              <a:lnSpc>
                <a:spcPct val="100000"/>
              </a:lnSpc>
              <a:spcBef>
                <a:spcPts val="0"/>
              </a:spcBef>
              <a:spcAft>
                <a:spcPts val="0"/>
              </a:spcAft>
              <a:buSzPts val="1200"/>
              <a:buChar char="●"/>
            </a:pPr>
            <a:r>
              <a:rPr lang="en-US" sz="1200"/>
              <a:t>But slightly variations</a:t>
            </a:r>
            <a:endParaRPr sz="1200"/>
          </a:p>
        </p:txBody>
      </p:sp>
      <p:sp>
        <p:nvSpPr>
          <p:cNvPr id="319" name="Google Shape;319;g2a55dbcca47_0_50"/>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24</a:t>
            </a:fld>
            <a:endParaRPr/>
          </a:p>
        </p:txBody>
      </p:sp>
      <p:pic>
        <p:nvPicPr>
          <p:cNvPr id="320" name="Google Shape;320;g2a55dbcca47_0_50"/>
          <p:cNvPicPr preferRelativeResize="0"/>
          <p:nvPr/>
        </p:nvPicPr>
        <p:blipFill rotWithShape="1">
          <a:blip r:embed="rId3">
            <a:alphaModFix/>
          </a:blip>
          <a:srcRect/>
          <a:stretch/>
        </p:blipFill>
        <p:spPr>
          <a:xfrm>
            <a:off x="4111275" y="70100"/>
            <a:ext cx="4763749" cy="46112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g2a55dbcca47_0_30"/>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endParaRPr/>
          </a:p>
        </p:txBody>
      </p:sp>
      <p:sp>
        <p:nvSpPr>
          <p:cNvPr id="327" name="Google Shape;327;g2a55dbcca47_0_30"/>
          <p:cNvSpPr txBox="1">
            <a:spLocks noGrp="1"/>
          </p:cNvSpPr>
          <p:nvPr>
            <p:ph type="body" idx="2"/>
          </p:nvPr>
        </p:nvSpPr>
        <p:spPr>
          <a:xfrm>
            <a:off x="4826855" y="1108471"/>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328" name="Google Shape;328;g2a55dbcca47_0_30"/>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25</a:t>
            </a:fld>
            <a:endParaRPr/>
          </a:p>
        </p:txBody>
      </p:sp>
      <p:pic>
        <p:nvPicPr>
          <p:cNvPr id="329" name="Google Shape;329;g2a55dbcca47_0_30"/>
          <p:cNvPicPr preferRelativeResize="0"/>
          <p:nvPr/>
        </p:nvPicPr>
        <p:blipFill rotWithShape="1">
          <a:blip r:embed="rId3">
            <a:alphaModFix/>
          </a:blip>
          <a:srcRect/>
          <a:stretch/>
        </p:blipFill>
        <p:spPr>
          <a:xfrm>
            <a:off x="156575" y="207925"/>
            <a:ext cx="3977701" cy="2343251"/>
          </a:xfrm>
          <a:prstGeom prst="rect">
            <a:avLst/>
          </a:prstGeom>
          <a:noFill/>
          <a:ln>
            <a:noFill/>
          </a:ln>
        </p:spPr>
      </p:pic>
      <p:pic>
        <p:nvPicPr>
          <p:cNvPr id="330" name="Google Shape;330;g2a55dbcca47_0_30"/>
          <p:cNvPicPr preferRelativeResize="0"/>
          <p:nvPr/>
        </p:nvPicPr>
        <p:blipFill rotWithShape="1">
          <a:blip r:embed="rId4">
            <a:alphaModFix/>
          </a:blip>
          <a:srcRect/>
          <a:stretch/>
        </p:blipFill>
        <p:spPr>
          <a:xfrm>
            <a:off x="4665625" y="207925"/>
            <a:ext cx="3832149" cy="2292799"/>
          </a:xfrm>
          <a:prstGeom prst="rect">
            <a:avLst/>
          </a:prstGeom>
          <a:noFill/>
          <a:ln>
            <a:noFill/>
          </a:ln>
        </p:spPr>
      </p:pic>
      <p:pic>
        <p:nvPicPr>
          <p:cNvPr id="331" name="Google Shape;331;g2a55dbcca47_0_30"/>
          <p:cNvPicPr preferRelativeResize="0"/>
          <p:nvPr/>
        </p:nvPicPr>
        <p:blipFill rotWithShape="1">
          <a:blip r:embed="rId5">
            <a:alphaModFix/>
          </a:blip>
          <a:srcRect/>
          <a:stretch/>
        </p:blipFill>
        <p:spPr>
          <a:xfrm>
            <a:off x="321651" y="2500737"/>
            <a:ext cx="3393259" cy="2020225"/>
          </a:xfrm>
          <a:prstGeom prst="rect">
            <a:avLst/>
          </a:prstGeom>
          <a:noFill/>
          <a:ln>
            <a:noFill/>
          </a:ln>
        </p:spPr>
      </p:pic>
      <p:pic>
        <p:nvPicPr>
          <p:cNvPr id="332" name="Google Shape;332;g2a55dbcca47_0_30"/>
          <p:cNvPicPr preferRelativeResize="0"/>
          <p:nvPr/>
        </p:nvPicPr>
        <p:blipFill rotWithShape="1">
          <a:blip r:embed="rId6">
            <a:alphaModFix/>
          </a:blip>
          <a:srcRect/>
          <a:stretch/>
        </p:blipFill>
        <p:spPr>
          <a:xfrm>
            <a:off x="4705775" y="2551175"/>
            <a:ext cx="3454901" cy="2020250"/>
          </a:xfrm>
          <a:prstGeom prst="rect">
            <a:avLst/>
          </a:prstGeom>
          <a:noFill/>
          <a:ln>
            <a:noFill/>
          </a:ln>
        </p:spPr>
      </p:pic>
      <p:sp>
        <p:nvSpPr>
          <p:cNvPr id="333" name="Google Shape;333;g2a55dbcca47_0_30"/>
          <p:cNvSpPr txBox="1"/>
          <p:nvPr/>
        </p:nvSpPr>
        <p:spPr>
          <a:xfrm>
            <a:off x="617500" y="0"/>
            <a:ext cx="43200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Age 50-83, peak around 70 years old</a:t>
            </a:r>
            <a:endParaRPr sz="1000" b="0" i="0" u="none" strike="noStrike" cap="non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2a755756be2_0_47"/>
          <p:cNvSpPr txBox="1">
            <a:spLocks noGrp="1"/>
          </p:cNvSpPr>
          <p:nvPr>
            <p:ph type="title"/>
          </p:nvPr>
        </p:nvSpPr>
        <p:spPr>
          <a:xfrm>
            <a:off x="485775" y="3996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Model Result - Performance</a:t>
            </a:r>
            <a:endParaRPr/>
          </a:p>
        </p:txBody>
      </p:sp>
      <p:sp>
        <p:nvSpPr>
          <p:cNvPr id="340" name="Google Shape;340;g2a755756be2_0_47"/>
          <p:cNvSpPr txBox="1">
            <a:spLocks noGrp="1"/>
          </p:cNvSpPr>
          <p:nvPr>
            <p:ph type="body" idx="2"/>
          </p:nvPr>
        </p:nvSpPr>
        <p:spPr>
          <a:xfrm>
            <a:off x="5759575" y="2348575"/>
            <a:ext cx="2627700" cy="1871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1800"/>
              <a:buNone/>
            </a:pPr>
            <a:r>
              <a:rPr lang="en-US" sz="1200">
                <a:solidFill>
                  <a:srgbClr val="374151"/>
                </a:solidFill>
                <a:latin typeface="Roboto"/>
                <a:ea typeface="Roboto"/>
                <a:cs typeface="Roboto"/>
                <a:sym typeface="Roboto"/>
              </a:rPr>
              <a:t>Deviance and Pearson Chi-Square:</a:t>
            </a:r>
            <a:endParaRPr sz="120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The Deviance is 4.8049e+05, and the Pearson chi-square is 4.31e+05.</a:t>
            </a:r>
            <a:endParaRPr sz="120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These values are indicators of the goodness-of-fit of the model. Lower values suggest a better fit.</a:t>
            </a:r>
            <a:endParaRPr sz="1200">
              <a:solidFill>
                <a:srgbClr val="374151"/>
              </a:solidFill>
              <a:latin typeface="Roboto"/>
              <a:ea typeface="Roboto"/>
              <a:cs typeface="Roboto"/>
              <a:sym typeface="Roboto"/>
            </a:endParaRPr>
          </a:p>
          <a:p>
            <a:pPr marL="0" lvl="0" indent="0" algn="l" rtl="0">
              <a:lnSpc>
                <a:spcPct val="100000"/>
              </a:lnSpc>
              <a:spcBef>
                <a:spcPts val="1400"/>
              </a:spcBef>
              <a:spcAft>
                <a:spcPts val="0"/>
              </a:spcAft>
              <a:buSzPts val="1800"/>
              <a:buNone/>
            </a:pPr>
            <a:endParaRPr/>
          </a:p>
        </p:txBody>
      </p:sp>
      <p:sp>
        <p:nvSpPr>
          <p:cNvPr id="341" name="Google Shape;341;g2a755756be2_0_47"/>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26</a:t>
            </a:fld>
            <a:endParaRPr/>
          </a:p>
        </p:txBody>
      </p:sp>
      <p:pic>
        <p:nvPicPr>
          <p:cNvPr id="342" name="Google Shape;342;g2a755756be2_0_47"/>
          <p:cNvPicPr preferRelativeResize="0"/>
          <p:nvPr/>
        </p:nvPicPr>
        <p:blipFill rotWithShape="1">
          <a:blip r:embed="rId3">
            <a:alphaModFix/>
          </a:blip>
          <a:srcRect/>
          <a:stretch/>
        </p:blipFill>
        <p:spPr>
          <a:xfrm>
            <a:off x="485775" y="1028700"/>
            <a:ext cx="4937926" cy="3275274"/>
          </a:xfrm>
          <a:prstGeom prst="rect">
            <a:avLst/>
          </a:prstGeom>
          <a:noFill/>
          <a:ln>
            <a:noFill/>
          </a:ln>
        </p:spPr>
      </p:pic>
      <p:pic>
        <p:nvPicPr>
          <p:cNvPr id="343" name="Google Shape;343;g2a755756be2_0_47"/>
          <p:cNvPicPr preferRelativeResize="0"/>
          <p:nvPr/>
        </p:nvPicPr>
        <p:blipFill rotWithShape="1">
          <a:blip r:embed="rId4">
            <a:alphaModFix/>
          </a:blip>
          <a:srcRect t="3570" b="-3569"/>
          <a:stretch/>
        </p:blipFill>
        <p:spPr>
          <a:xfrm>
            <a:off x="5759563" y="1044387"/>
            <a:ext cx="2274835" cy="1066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2a755756be2_0_86"/>
          <p:cNvSpPr txBox="1">
            <a:spLocks noGrp="1"/>
          </p:cNvSpPr>
          <p:nvPr>
            <p:ph type="title"/>
          </p:nvPr>
        </p:nvSpPr>
        <p:spPr>
          <a:xfrm>
            <a:off x="485775" y="556741"/>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Feature Interpretation - Part 1</a:t>
            </a:r>
            <a:endParaRPr/>
          </a:p>
        </p:txBody>
      </p:sp>
      <p:sp>
        <p:nvSpPr>
          <p:cNvPr id="350" name="Google Shape;350;g2a755756be2_0_86"/>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27</a:t>
            </a:fld>
            <a:endParaRPr/>
          </a:p>
        </p:txBody>
      </p:sp>
      <p:pic>
        <p:nvPicPr>
          <p:cNvPr id="351" name="Google Shape;351;g2a755756be2_0_86"/>
          <p:cNvPicPr preferRelativeResize="0"/>
          <p:nvPr/>
        </p:nvPicPr>
        <p:blipFill rotWithShape="1">
          <a:blip r:embed="rId3">
            <a:alphaModFix/>
          </a:blip>
          <a:srcRect/>
          <a:stretch/>
        </p:blipFill>
        <p:spPr>
          <a:xfrm>
            <a:off x="485775" y="1242610"/>
            <a:ext cx="4316426" cy="2863039"/>
          </a:xfrm>
          <a:prstGeom prst="rect">
            <a:avLst/>
          </a:prstGeom>
          <a:noFill/>
          <a:ln>
            <a:noFill/>
          </a:ln>
        </p:spPr>
      </p:pic>
      <p:sp>
        <p:nvSpPr>
          <p:cNvPr id="352" name="Google Shape;352;g2a755756be2_0_86"/>
          <p:cNvSpPr txBox="1"/>
          <p:nvPr/>
        </p:nvSpPr>
        <p:spPr>
          <a:xfrm>
            <a:off x="4948200" y="514350"/>
            <a:ext cx="4007400" cy="4114800"/>
          </a:xfrm>
          <a:prstGeom prst="rect">
            <a:avLst/>
          </a:prstGeom>
          <a:noFill/>
          <a:ln>
            <a:noFill/>
          </a:ln>
        </p:spPr>
        <p:txBody>
          <a:bodyPr spcFirstLastPara="1" wrap="square" lIns="91425" tIns="91425" rIns="91425" bIns="91425" anchor="t" anchorCtr="0">
            <a:spAutoFit/>
          </a:bodyPr>
          <a:lstStyle/>
          <a:p>
            <a:pPr marL="0" marR="0" lvl="0" indent="0" algn="l" rtl="0">
              <a:lnSpc>
                <a:spcPct val="160000"/>
              </a:lnSpc>
              <a:spcBef>
                <a:spcPts val="1400"/>
              </a:spcBef>
              <a:spcAft>
                <a:spcPts val="0"/>
              </a:spcAft>
              <a:buClr>
                <a:srgbClr val="000000"/>
              </a:buClr>
              <a:buSzPts val="1200"/>
              <a:buFont typeface="Arial"/>
              <a:buNone/>
            </a:pPr>
            <a:r>
              <a:rPr lang="en-US" sz="1200" b="1" i="0" u="none" strike="noStrike" cap="none">
                <a:solidFill>
                  <a:srgbClr val="000000"/>
                </a:solidFill>
                <a:latin typeface="Roboto"/>
                <a:ea typeface="Roboto"/>
                <a:cs typeface="Roboto"/>
                <a:sym typeface="Roboto"/>
              </a:rPr>
              <a:t>Strong Influence:</a:t>
            </a:r>
            <a:endParaRPr sz="1200" b="1" i="0" u="none" strike="noStrike" cap="none">
              <a:solidFill>
                <a:srgbClr val="000000"/>
              </a:solidFill>
              <a:latin typeface="Roboto"/>
              <a:ea typeface="Roboto"/>
              <a:cs typeface="Roboto"/>
              <a:sym typeface="Roboto"/>
            </a:endParaRPr>
          </a:p>
          <a:p>
            <a:pPr marL="457200" marR="0" lvl="0" indent="-228600" algn="l" rtl="0">
              <a:lnSpc>
                <a:spcPct val="115000"/>
              </a:lnSpc>
              <a:spcBef>
                <a:spcPts val="400"/>
              </a:spcBef>
              <a:spcAft>
                <a:spcPts val="0"/>
              </a:spcAft>
              <a:buClr>
                <a:srgbClr val="374151"/>
              </a:buClr>
              <a:buSzPts val="1200"/>
              <a:buFont typeface="Roboto"/>
              <a:buNone/>
            </a:pPr>
            <a:r>
              <a:rPr lang="en-US" sz="1200" b="0" i="0" u="none" strike="noStrike" cap="none">
                <a:solidFill>
                  <a:srgbClr val="374151"/>
                </a:solidFill>
                <a:latin typeface="Roboto"/>
                <a:ea typeface="Roboto"/>
                <a:cs typeface="Roboto"/>
                <a:sym typeface="Roboto"/>
              </a:rPr>
              <a:t>HEMOGLOBIN1 (2.3557):</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Positive coefficient indicates a strong positive impact on the log-odds.</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Individuals with higher hemoglobin levels are more likely to belong to the positive class.</a:t>
            </a:r>
            <a:endParaRPr sz="1200" b="0" i="0" u="none" strike="noStrike" cap="none">
              <a:solidFill>
                <a:srgbClr val="374151"/>
              </a:solidFill>
              <a:latin typeface="Roboto"/>
              <a:ea typeface="Roboto"/>
              <a:cs typeface="Roboto"/>
              <a:sym typeface="Roboto"/>
            </a:endParaRPr>
          </a:p>
          <a:p>
            <a:pPr marL="457200" marR="0" lvl="0" indent="-228600" algn="l" rtl="0">
              <a:lnSpc>
                <a:spcPct val="115000"/>
              </a:lnSpc>
              <a:spcBef>
                <a:spcPts val="0"/>
              </a:spcBef>
              <a:spcAft>
                <a:spcPts val="0"/>
              </a:spcAft>
              <a:buClr>
                <a:srgbClr val="374151"/>
              </a:buClr>
              <a:buSzPts val="1200"/>
              <a:buFont typeface="Roboto"/>
              <a:buNone/>
            </a:pPr>
            <a:r>
              <a:rPr lang="en-US" sz="1200" b="0" i="0" u="none" strike="noStrike" cap="none">
                <a:solidFill>
                  <a:srgbClr val="374151"/>
                </a:solidFill>
                <a:latin typeface="Roboto"/>
                <a:ea typeface="Roboto"/>
                <a:cs typeface="Roboto"/>
                <a:sym typeface="Roboto"/>
              </a:rPr>
              <a:t>MCV1 (2.3362): increase risks if positive</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Positive coefficient suggests a strong positive impact.</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Higher mean corpuscular volume increases the odds of being in the positive class.</a:t>
            </a:r>
            <a:endParaRPr sz="1200" b="0" i="0" u="none" strike="noStrike" cap="none">
              <a:solidFill>
                <a:srgbClr val="374151"/>
              </a:solidFill>
              <a:latin typeface="Roboto"/>
              <a:ea typeface="Roboto"/>
              <a:cs typeface="Roboto"/>
              <a:sym typeface="Roboto"/>
            </a:endParaRPr>
          </a:p>
          <a:p>
            <a:pPr marL="457200" marR="0" lvl="0" indent="-228600" algn="l" rtl="0">
              <a:lnSpc>
                <a:spcPct val="115000"/>
              </a:lnSpc>
              <a:spcBef>
                <a:spcPts val="0"/>
              </a:spcBef>
              <a:spcAft>
                <a:spcPts val="0"/>
              </a:spcAft>
              <a:buClr>
                <a:srgbClr val="374151"/>
              </a:buClr>
              <a:buSzPts val="1200"/>
              <a:buFont typeface="Roboto"/>
              <a:buNone/>
            </a:pPr>
            <a:r>
              <a:rPr lang="en-US" sz="1200" b="0" i="0" u="none" strike="noStrike" cap="none">
                <a:solidFill>
                  <a:srgbClr val="374151"/>
                </a:solidFill>
                <a:latin typeface="Roboto"/>
                <a:ea typeface="Roboto"/>
                <a:cs typeface="Roboto"/>
                <a:sym typeface="Roboto"/>
              </a:rPr>
              <a:t>MPV1 (0.4637):</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Positive coefficient indicates a strong positive influence.</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Increased mean platelet volume correlates with higher odds of the positive class.</a:t>
            </a:r>
            <a:endParaRPr sz="1200" b="0" i="0" u="none" strike="noStrike" cap="non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2a755756be2_0_114"/>
          <p:cNvSpPr txBox="1">
            <a:spLocks noGrp="1"/>
          </p:cNvSpPr>
          <p:nvPr>
            <p:ph type="title"/>
          </p:nvPr>
        </p:nvSpPr>
        <p:spPr>
          <a:xfrm>
            <a:off x="485775" y="515941"/>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Feature Interpretation - Part 2</a:t>
            </a:r>
            <a:endParaRPr/>
          </a:p>
        </p:txBody>
      </p:sp>
      <p:sp>
        <p:nvSpPr>
          <p:cNvPr id="359" name="Google Shape;359;g2a755756be2_0_114"/>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28</a:t>
            </a:fld>
            <a:endParaRPr/>
          </a:p>
        </p:txBody>
      </p:sp>
      <p:pic>
        <p:nvPicPr>
          <p:cNvPr id="360" name="Google Shape;360;g2a755756be2_0_114"/>
          <p:cNvPicPr preferRelativeResize="0"/>
          <p:nvPr/>
        </p:nvPicPr>
        <p:blipFill rotWithShape="1">
          <a:blip r:embed="rId3">
            <a:alphaModFix/>
          </a:blip>
          <a:srcRect/>
          <a:stretch/>
        </p:blipFill>
        <p:spPr>
          <a:xfrm>
            <a:off x="485775" y="1268360"/>
            <a:ext cx="4316426" cy="2863039"/>
          </a:xfrm>
          <a:prstGeom prst="rect">
            <a:avLst/>
          </a:prstGeom>
          <a:noFill/>
          <a:ln>
            <a:noFill/>
          </a:ln>
        </p:spPr>
      </p:pic>
      <p:sp>
        <p:nvSpPr>
          <p:cNvPr id="361" name="Google Shape;361;g2a755756be2_0_114"/>
          <p:cNvSpPr txBox="1"/>
          <p:nvPr/>
        </p:nvSpPr>
        <p:spPr>
          <a:xfrm>
            <a:off x="4948200" y="514350"/>
            <a:ext cx="4007400" cy="4114800"/>
          </a:xfrm>
          <a:prstGeom prst="rect">
            <a:avLst/>
          </a:prstGeom>
          <a:noFill/>
          <a:ln>
            <a:noFill/>
          </a:ln>
        </p:spPr>
        <p:txBody>
          <a:bodyPr spcFirstLastPara="1" wrap="square" lIns="91425" tIns="91425" rIns="91425" bIns="91425" anchor="t" anchorCtr="0">
            <a:spAutoFit/>
          </a:bodyPr>
          <a:lstStyle/>
          <a:p>
            <a:pPr marL="0" marR="0" lvl="0" indent="0" algn="l" rtl="0">
              <a:lnSpc>
                <a:spcPct val="160000"/>
              </a:lnSpc>
              <a:spcBef>
                <a:spcPts val="1400"/>
              </a:spcBef>
              <a:spcAft>
                <a:spcPts val="0"/>
              </a:spcAft>
              <a:buClr>
                <a:srgbClr val="000000"/>
              </a:buClr>
              <a:buSzPts val="1200"/>
              <a:buFont typeface="Arial"/>
              <a:buNone/>
            </a:pPr>
            <a:r>
              <a:rPr lang="en-US" sz="1200" b="1" i="0" u="none" strike="noStrike" cap="none">
                <a:solidFill>
                  <a:srgbClr val="000000"/>
                </a:solidFill>
                <a:latin typeface="Roboto"/>
                <a:ea typeface="Roboto"/>
                <a:cs typeface="Roboto"/>
                <a:sym typeface="Roboto"/>
              </a:rPr>
              <a:t>Moderate Influence:</a:t>
            </a:r>
            <a:endParaRPr sz="1200" b="1" i="0" u="none" strike="noStrike" cap="none">
              <a:solidFill>
                <a:srgbClr val="000000"/>
              </a:solidFill>
              <a:latin typeface="Roboto"/>
              <a:ea typeface="Roboto"/>
              <a:cs typeface="Roboto"/>
              <a:sym typeface="Roboto"/>
            </a:endParaRPr>
          </a:p>
          <a:p>
            <a:pPr marL="457200" marR="0" lvl="0" indent="-228600" algn="l" rtl="0">
              <a:lnSpc>
                <a:spcPct val="115000"/>
              </a:lnSpc>
              <a:spcBef>
                <a:spcPts val="400"/>
              </a:spcBef>
              <a:spcAft>
                <a:spcPts val="0"/>
              </a:spcAft>
              <a:buClr>
                <a:srgbClr val="374151"/>
              </a:buClr>
              <a:buSzPts val="1200"/>
              <a:buFont typeface="Roboto"/>
              <a:buNone/>
            </a:pPr>
            <a:r>
              <a:rPr lang="en-US" sz="1200" b="0" i="0" u="none" strike="noStrike" cap="none">
                <a:solidFill>
                  <a:srgbClr val="374151"/>
                </a:solidFill>
                <a:latin typeface="Roboto"/>
                <a:ea typeface="Roboto"/>
                <a:cs typeface="Roboto"/>
                <a:sym typeface="Roboto"/>
              </a:rPr>
              <a:t>NEUTROPHILPCT1 (0.2174):</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Positive coefficient suggests a moderate positive impact.</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Higher neutrophil percentage moderately increases the odds of the positive class.</a:t>
            </a:r>
            <a:endParaRPr sz="1200" b="0" i="0" u="none" strike="noStrike" cap="none">
              <a:solidFill>
                <a:srgbClr val="374151"/>
              </a:solidFill>
              <a:latin typeface="Roboto"/>
              <a:ea typeface="Roboto"/>
              <a:cs typeface="Roboto"/>
              <a:sym typeface="Roboto"/>
            </a:endParaRPr>
          </a:p>
          <a:p>
            <a:pPr marL="457200" marR="0" lvl="0" indent="-228600" algn="l" rtl="0">
              <a:lnSpc>
                <a:spcPct val="115000"/>
              </a:lnSpc>
              <a:spcBef>
                <a:spcPts val="0"/>
              </a:spcBef>
              <a:spcAft>
                <a:spcPts val="0"/>
              </a:spcAft>
              <a:buClr>
                <a:srgbClr val="374151"/>
              </a:buClr>
              <a:buSzPts val="1200"/>
              <a:buFont typeface="Roboto"/>
              <a:buNone/>
            </a:pPr>
            <a:r>
              <a:rPr lang="en-US" sz="1200" b="0" i="0" u="none" strike="noStrike" cap="none">
                <a:solidFill>
                  <a:srgbClr val="374151"/>
                </a:solidFill>
                <a:latin typeface="Roboto"/>
                <a:ea typeface="Roboto"/>
                <a:cs typeface="Roboto"/>
                <a:sym typeface="Roboto"/>
              </a:rPr>
              <a:t>NEUTROPHILABS1 (0.4609):</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Positive coefficient indicates a moderate positive influence.</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Increased absolute neutrophil count moderately raises the odds of the positive class.</a:t>
            </a:r>
            <a:endParaRPr sz="1200" b="0" i="0" u="none" strike="noStrike" cap="none">
              <a:solidFill>
                <a:srgbClr val="374151"/>
              </a:solidFill>
              <a:latin typeface="Roboto"/>
              <a:ea typeface="Roboto"/>
              <a:cs typeface="Roboto"/>
              <a:sym typeface="Roboto"/>
            </a:endParaRPr>
          </a:p>
          <a:p>
            <a:pPr marL="457200" marR="0" lvl="0" indent="-228600" algn="l" rtl="0">
              <a:lnSpc>
                <a:spcPct val="115000"/>
              </a:lnSpc>
              <a:spcBef>
                <a:spcPts val="0"/>
              </a:spcBef>
              <a:spcAft>
                <a:spcPts val="0"/>
              </a:spcAft>
              <a:buClr>
                <a:srgbClr val="374151"/>
              </a:buClr>
              <a:buSzPts val="1200"/>
              <a:buFont typeface="Roboto"/>
              <a:buNone/>
            </a:pPr>
            <a:r>
              <a:rPr lang="en-US" sz="1200" b="0" i="0" u="none" strike="noStrike" cap="none">
                <a:solidFill>
                  <a:srgbClr val="374151"/>
                </a:solidFill>
                <a:latin typeface="Roboto"/>
                <a:ea typeface="Roboto"/>
                <a:cs typeface="Roboto"/>
                <a:sym typeface="Roboto"/>
              </a:rPr>
              <a:t>LYMPHOCYTEABS1 (0.2163):</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Positive coefficient suggests a moderate positive impact.</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Higher absolute lymphocyte count moderately increases the odds of the positive class.</a:t>
            </a:r>
            <a:endParaRPr sz="1200" b="1" i="0" u="none" strike="noStrike" cap="none">
              <a:solidFill>
                <a:srgbClr val="000000"/>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2a755756be2_0_122"/>
          <p:cNvSpPr txBox="1">
            <a:spLocks noGrp="1"/>
          </p:cNvSpPr>
          <p:nvPr>
            <p:ph type="title"/>
          </p:nvPr>
        </p:nvSpPr>
        <p:spPr>
          <a:xfrm>
            <a:off x="485775" y="58281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Feature Interpretation - Part 3</a:t>
            </a:r>
            <a:endParaRPr/>
          </a:p>
        </p:txBody>
      </p:sp>
      <p:sp>
        <p:nvSpPr>
          <p:cNvPr id="368" name="Google Shape;368;g2a755756be2_0_122"/>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29</a:t>
            </a:fld>
            <a:endParaRPr/>
          </a:p>
        </p:txBody>
      </p:sp>
      <p:pic>
        <p:nvPicPr>
          <p:cNvPr id="369" name="Google Shape;369;g2a755756be2_0_122"/>
          <p:cNvPicPr preferRelativeResize="0"/>
          <p:nvPr/>
        </p:nvPicPr>
        <p:blipFill rotWithShape="1">
          <a:blip r:embed="rId3">
            <a:alphaModFix/>
          </a:blip>
          <a:srcRect/>
          <a:stretch/>
        </p:blipFill>
        <p:spPr>
          <a:xfrm>
            <a:off x="485775" y="1348910"/>
            <a:ext cx="4316426" cy="2863039"/>
          </a:xfrm>
          <a:prstGeom prst="rect">
            <a:avLst/>
          </a:prstGeom>
          <a:noFill/>
          <a:ln>
            <a:noFill/>
          </a:ln>
        </p:spPr>
      </p:pic>
      <p:sp>
        <p:nvSpPr>
          <p:cNvPr id="370" name="Google Shape;370;g2a755756be2_0_122"/>
          <p:cNvSpPr txBox="1"/>
          <p:nvPr/>
        </p:nvSpPr>
        <p:spPr>
          <a:xfrm>
            <a:off x="4948200" y="582825"/>
            <a:ext cx="4007400" cy="3690000"/>
          </a:xfrm>
          <a:prstGeom prst="rect">
            <a:avLst/>
          </a:prstGeom>
          <a:noFill/>
          <a:ln>
            <a:noFill/>
          </a:ln>
        </p:spPr>
        <p:txBody>
          <a:bodyPr spcFirstLastPara="1" wrap="square" lIns="91425" tIns="91425" rIns="91425" bIns="91425" anchor="t" anchorCtr="0">
            <a:spAutoFit/>
          </a:bodyPr>
          <a:lstStyle/>
          <a:p>
            <a:pPr marL="0" marR="0" lvl="0" indent="0" algn="l" rtl="0">
              <a:lnSpc>
                <a:spcPct val="160000"/>
              </a:lnSpc>
              <a:spcBef>
                <a:spcPts val="1400"/>
              </a:spcBef>
              <a:spcAft>
                <a:spcPts val="0"/>
              </a:spcAft>
              <a:buClr>
                <a:srgbClr val="000000"/>
              </a:buClr>
              <a:buSzPts val="1200"/>
              <a:buFont typeface="Arial"/>
              <a:buNone/>
            </a:pPr>
            <a:r>
              <a:rPr lang="en-US" sz="1200" b="1" i="0" u="none" strike="noStrike" cap="none">
                <a:solidFill>
                  <a:srgbClr val="000000"/>
                </a:solidFill>
                <a:latin typeface="Roboto"/>
                <a:ea typeface="Roboto"/>
                <a:cs typeface="Roboto"/>
                <a:sym typeface="Roboto"/>
              </a:rPr>
              <a:t>Small Influence: lower, increase the risks of tMNs</a:t>
            </a:r>
            <a:endParaRPr sz="1200" b="1" i="0" u="none" strike="noStrike" cap="none">
              <a:solidFill>
                <a:srgbClr val="000000"/>
              </a:solidFill>
              <a:latin typeface="Roboto"/>
              <a:ea typeface="Roboto"/>
              <a:cs typeface="Roboto"/>
              <a:sym typeface="Roboto"/>
            </a:endParaRPr>
          </a:p>
          <a:p>
            <a:pPr marL="457200" marR="0" lvl="0" indent="-228600" algn="l" rtl="0">
              <a:lnSpc>
                <a:spcPct val="115000"/>
              </a:lnSpc>
              <a:spcBef>
                <a:spcPts val="400"/>
              </a:spcBef>
              <a:spcAft>
                <a:spcPts val="0"/>
              </a:spcAft>
              <a:buClr>
                <a:srgbClr val="374151"/>
              </a:buClr>
              <a:buSzPts val="1200"/>
              <a:buFont typeface="Roboto"/>
              <a:buNone/>
            </a:pPr>
            <a:r>
              <a:rPr lang="en-US" sz="1200" b="0" i="0" u="none" strike="noStrike" cap="none">
                <a:solidFill>
                  <a:srgbClr val="374151"/>
                </a:solidFill>
                <a:latin typeface="Roboto"/>
                <a:ea typeface="Roboto"/>
                <a:cs typeface="Roboto"/>
                <a:sym typeface="Roboto"/>
              </a:rPr>
              <a:t>WBC1 (-0.5287):</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Negative coefficient suggests a small negative impact.</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Higher white blood cell count decreases the odds of the positive class.</a:t>
            </a:r>
            <a:endParaRPr sz="1200" b="0" i="0" u="none" strike="noStrike" cap="none">
              <a:solidFill>
                <a:srgbClr val="374151"/>
              </a:solidFill>
              <a:latin typeface="Roboto"/>
              <a:ea typeface="Roboto"/>
              <a:cs typeface="Roboto"/>
              <a:sym typeface="Roboto"/>
            </a:endParaRPr>
          </a:p>
          <a:p>
            <a:pPr marL="457200" marR="0" lvl="0" indent="-228600" algn="l" rtl="0">
              <a:lnSpc>
                <a:spcPct val="115000"/>
              </a:lnSpc>
              <a:spcBef>
                <a:spcPts val="0"/>
              </a:spcBef>
              <a:spcAft>
                <a:spcPts val="0"/>
              </a:spcAft>
              <a:buClr>
                <a:srgbClr val="374151"/>
              </a:buClr>
              <a:buSzPts val="1200"/>
              <a:buFont typeface="Roboto"/>
              <a:buNone/>
            </a:pPr>
            <a:r>
              <a:rPr lang="en-US" sz="1200" b="0" i="0" u="none" strike="noStrike" cap="none">
                <a:solidFill>
                  <a:srgbClr val="374151"/>
                </a:solidFill>
                <a:latin typeface="Roboto"/>
                <a:ea typeface="Roboto"/>
                <a:cs typeface="Roboto"/>
                <a:sym typeface="Roboto"/>
              </a:rPr>
              <a:t>RBC1 (-1.3680):</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Negative coefficient indicates a small negative influence.</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Higher red blood cell count decreases the odds of the positive class.</a:t>
            </a:r>
            <a:endParaRPr sz="1200" b="0" i="0" u="none" strike="noStrike" cap="none">
              <a:solidFill>
                <a:srgbClr val="374151"/>
              </a:solidFill>
              <a:latin typeface="Roboto"/>
              <a:ea typeface="Roboto"/>
              <a:cs typeface="Roboto"/>
              <a:sym typeface="Roboto"/>
            </a:endParaRPr>
          </a:p>
          <a:p>
            <a:pPr marL="457200" marR="0" lvl="0" indent="-228600" algn="l" rtl="0">
              <a:lnSpc>
                <a:spcPct val="115000"/>
              </a:lnSpc>
              <a:spcBef>
                <a:spcPts val="0"/>
              </a:spcBef>
              <a:spcAft>
                <a:spcPts val="0"/>
              </a:spcAft>
              <a:buClr>
                <a:srgbClr val="374151"/>
              </a:buClr>
              <a:buSzPts val="1200"/>
              <a:buFont typeface="Roboto"/>
              <a:buNone/>
            </a:pPr>
            <a:r>
              <a:rPr lang="en-US" sz="1200" b="0" i="0" u="none" strike="noStrike" cap="none">
                <a:solidFill>
                  <a:srgbClr val="374151"/>
                </a:solidFill>
                <a:latin typeface="Roboto"/>
                <a:ea typeface="Roboto"/>
                <a:cs typeface="Roboto"/>
                <a:sym typeface="Roboto"/>
              </a:rPr>
              <a:t>HEMATOCRIT1 (-1.2158):</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Negative coefficient suggests a small negative impact.</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Higher hematocrit levels decrease the odds of the positive class</a:t>
            </a:r>
            <a:endParaRPr sz="1200" b="1" i="0" u="none" strike="noStrike" cap="none">
              <a:solidFill>
                <a:srgbClr val="000000"/>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4">
          <a:extLst>
            <a:ext uri="{FF2B5EF4-FFF2-40B4-BE49-F238E27FC236}">
              <a16:creationId xmlns:a16="http://schemas.microsoft.com/office/drawing/2014/main" id="{0D3B42FD-1CA7-11C8-BB38-01490C7D936F}"/>
            </a:ext>
          </a:extLst>
        </p:cNvPr>
        <p:cNvGrpSpPr/>
        <p:nvPr/>
      </p:nvGrpSpPr>
      <p:grpSpPr>
        <a:xfrm>
          <a:off x="0" y="0"/>
          <a:ext cx="0" cy="0"/>
          <a:chOff x="0" y="0"/>
          <a:chExt cx="0" cy="0"/>
        </a:xfrm>
      </p:grpSpPr>
      <p:sp>
        <p:nvSpPr>
          <p:cNvPr id="1005" name="Google Shape;1005;p46">
            <a:extLst>
              <a:ext uri="{FF2B5EF4-FFF2-40B4-BE49-F238E27FC236}">
                <a16:creationId xmlns:a16="http://schemas.microsoft.com/office/drawing/2014/main" id="{F07434E7-61BD-7F26-6330-C0BB7C65E155}"/>
              </a:ext>
            </a:extLst>
          </p:cNvPr>
          <p:cNvSpPr/>
          <p:nvPr/>
        </p:nvSpPr>
        <p:spPr>
          <a:xfrm>
            <a:off x="2750694" y="2518905"/>
            <a:ext cx="1932482" cy="1004375"/>
          </a:xfrm>
          <a:prstGeom prst="roundRect">
            <a:avLst>
              <a:gd name="adj" fmla="val 16667"/>
            </a:avLst>
          </a:prstGeom>
          <a:solidFill>
            <a:srgbClr val="DFD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dirty="0">
              <a:solidFill>
                <a:schemeClr val="lt1"/>
              </a:solidFill>
              <a:latin typeface="Arial"/>
              <a:ea typeface="Arial"/>
              <a:cs typeface="Arial"/>
              <a:sym typeface="Arial"/>
            </a:endParaRPr>
          </a:p>
        </p:txBody>
      </p:sp>
      <p:sp>
        <p:nvSpPr>
          <p:cNvPr id="1006" name="Google Shape;1006;p46">
            <a:extLst>
              <a:ext uri="{FF2B5EF4-FFF2-40B4-BE49-F238E27FC236}">
                <a16:creationId xmlns:a16="http://schemas.microsoft.com/office/drawing/2014/main" id="{5FD558D1-3AE7-97CB-3293-7D16D0B8784B}"/>
              </a:ext>
            </a:extLst>
          </p:cNvPr>
          <p:cNvSpPr/>
          <p:nvPr/>
        </p:nvSpPr>
        <p:spPr>
          <a:xfrm>
            <a:off x="2769183" y="1372665"/>
            <a:ext cx="1913993" cy="837689"/>
          </a:xfrm>
          <a:prstGeom prst="roundRect">
            <a:avLst>
              <a:gd name="adj" fmla="val 16667"/>
            </a:avLst>
          </a:prstGeom>
          <a:solidFill>
            <a:srgbClr val="DFD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dirty="0">
              <a:solidFill>
                <a:schemeClr val="lt1"/>
              </a:solidFill>
              <a:latin typeface="Arial"/>
              <a:ea typeface="Arial"/>
              <a:cs typeface="Arial"/>
              <a:sym typeface="Arial"/>
            </a:endParaRPr>
          </a:p>
        </p:txBody>
      </p:sp>
      <p:sp>
        <p:nvSpPr>
          <p:cNvPr id="1007" name="Google Shape;1007;p46">
            <a:extLst>
              <a:ext uri="{FF2B5EF4-FFF2-40B4-BE49-F238E27FC236}">
                <a16:creationId xmlns:a16="http://schemas.microsoft.com/office/drawing/2014/main" id="{A15912E4-D221-2B39-A880-0673699F692F}"/>
              </a:ext>
            </a:extLst>
          </p:cNvPr>
          <p:cNvSpPr/>
          <p:nvPr/>
        </p:nvSpPr>
        <p:spPr>
          <a:xfrm>
            <a:off x="428948" y="1368062"/>
            <a:ext cx="1981469" cy="837689"/>
          </a:xfrm>
          <a:prstGeom prst="roundRect">
            <a:avLst>
              <a:gd name="adj" fmla="val 16667"/>
            </a:avLst>
          </a:prstGeom>
          <a:solidFill>
            <a:srgbClr val="DFD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lang="en-US" sz="1050" b="0" i="0" u="none" strike="noStrike" cap="none" dirty="0">
              <a:solidFill>
                <a:schemeClr val="lt1"/>
              </a:solidFill>
              <a:latin typeface="Arial"/>
              <a:ea typeface="Arial"/>
              <a:cs typeface="Arial"/>
              <a:sym typeface="Arial"/>
            </a:endParaRPr>
          </a:p>
        </p:txBody>
      </p:sp>
      <p:sp>
        <p:nvSpPr>
          <p:cNvPr id="1008" name="Google Shape;1008;p46">
            <a:extLst>
              <a:ext uri="{FF2B5EF4-FFF2-40B4-BE49-F238E27FC236}">
                <a16:creationId xmlns:a16="http://schemas.microsoft.com/office/drawing/2014/main" id="{B56161B4-F0BB-8B15-DF37-B74DC3ED3ABC}"/>
              </a:ext>
            </a:extLst>
          </p:cNvPr>
          <p:cNvSpPr/>
          <p:nvPr/>
        </p:nvSpPr>
        <p:spPr>
          <a:xfrm>
            <a:off x="428947" y="2518905"/>
            <a:ext cx="1981469" cy="1004376"/>
          </a:xfrm>
          <a:prstGeom prst="roundRect">
            <a:avLst>
              <a:gd name="adj" fmla="val 16667"/>
            </a:avLst>
          </a:prstGeom>
          <a:solidFill>
            <a:srgbClr val="DFD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dirty="0">
              <a:solidFill>
                <a:schemeClr val="lt1"/>
              </a:solidFill>
              <a:latin typeface="Arial"/>
              <a:ea typeface="Arial"/>
              <a:cs typeface="Arial"/>
              <a:sym typeface="Arial"/>
            </a:endParaRPr>
          </a:p>
        </p:txBody>
      </p:sp>
      <p:sp>
        <p:nvSpPr>
          <p:cNvPr id="1009" name="Google Shape;1009;p46">
            <a:extLst>
              <a:ext uri="{FF2B5EF4-FFF2-40B4-BE49-F238E27FC236}">
                <a16:creationId xmlns:a16="http://schemas.microsoft.com/office/drawing/2014/main" id="{9C4D5729-05B8-4E15-BDC9-BE6B349EFBF7}"/>
              </a:ext>
            </a:extLst>
          </p:cNvPr>
          <p:cNvSpPr txBox="1">
            <a:spLocks noGrp="1"/>
          </p:cNvSpPr>
          <p:nvPr>
            <p:ph type="title"/>
          </p:nvPr>
        </p:nvSpPr>
        <p:spPr>
          <a:xfrm>
            <a:off x="485774" y="457587"/>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dirty="0">
                <a:latin typeface="Arial"/>
                <a:ea typeface="Arial"/>
                <a:cs typeface="Arial"/>
                <a:sym typeface="Arial"/>
              </a:rPr>
              <a:t>Problem Statement</a:t>
            </a:r>
            <a:br>
              <a:rPr lang="en-US" dirty="0"/>
            </a:br>
            <a:endParaRPr dirty="0"/>
          </a:p>
        </p:txBody>
      </p:sp>
      <p:sp>
        <p:nvSpPr>
          <p:cNvPr id="1013" name="Google Shape;1013;p46">
            <a:extLst>
              <a:ext uri="{FF2B5EF4-FFF2-40B4-BE49-F238E27FC236}">
                <a16:creationId xmlns:a16="http://schemas.microsoft.com/office/drawing/2014/main" id="{330149F5-7669-D6C5-0A69-D73BB7154803}"/>
              </a:ext>
            </a:extLst>
          </p:cNvPr>
          <p:cNvSpPr/>
          <p:nvPr/>
        </p:nvSpPr>
        <p:spPr>
          <a:xfrm>
            <a:off x="3525389" y="1558452"/>
            <a:ext cx="1696156" cy="522156"/>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roup 6">
            <a:extLst>
              <a:ext uri="{FF2B5EF4-FFF2-40B4-BE49-F238E27FC236}">
                <a16:creationId xmlns:a16="http://schemas.microsoft.com/office/drawing/2014/main" id="{95522728-3435-DEE3-A20D-AD1140DD0E7B}"/>
              </a:ext>
            </a:extLst>
          </p:cNvPr>
          <p:cNvGrpSpPr/>
          <p:nvPr/>
        </p:nvGrpSpPr>
        <p:grpSpPr>
          <a:xfrm>
            <a:off x="163419" y="1533740"/>
            <a:ext cx="540740" cy="522156"/>
            <a:chOff x="247973" y="1525828"/>
            <a:chExt cx="552774" cy="522156"/>
          </a:xfrm>
        </p:grpSpPr>
        <p:sp>
          <p:nvSpPr>
            <p:cNvPr id="1011" name="Google Shape;1011;p46">
              <a:extLst>
                <a:ext uri="{FF2B5EF4-FFF2-40B4-BE49-F238E27FC236}">
                  <a16:creationId xmlns:a16="http://schemas.microsoft.com/office/drawing/2014/main" id="{DA7AD304-8CCE-6321-42F4-48D1A2ECCBEC}"/>
                </a:ext>
              </a:extLst>
            </p:cNvPr>
            <p:cNvSpPr/>
            <p:nvPr/>
          </p:nvSpPr>
          <p:spPr>
            <a:xfrm>
              <a:off x="247973" y="1525828"/>
              <a:ext cx="552774" cy="522156"/>
            </a:xfrm>
            <a:prstGeom prst="ellipse">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46">
              <a:extLst>
                <a:ext uri="{FF2B5EF4-FFF2-40B4-BE49-F238E27FC236}">
                  <a16:creationId xmlns:a16="http://schemas.microsoft.com/office/drawing/2014/main" id="{60929E6E-741B-8E7E-0C85-6153BECCB464}"/>
                </a:ext>
              </a:extLst>
            </p:cNvPr>
            <p:cNvSpPr/>
            <p:nvPr/>
          </p:nvSpPr>
          <p:spPr>
            <a:xfrm>
              <a:off x="359741" y="1635481"/>
              <a:ext cx="320608" cy="302850"/>
            </a:xfrm>
            <a:prstGeom prst="rect">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14" name="Google Shape;1014;p46">
            <a:extLst>
              <a:ext uri="{FF2B5EF4-FFF2-40B4-BE49-F238E27FC236}">
                <a16:creationId xmlns:a16="http://schemas.microsoft.com/office/drawing/2014/main" id="{699FE059-773D-F2F0-351C-484F16978F68}"/>
              </a:ext>
            </a:extLst>
          </p:cNvPr>
          <p:cNvSpPr txBox="1"/>
          <p:nvPr/>
        </p:nvSpPr>
        <p:spPr>
          <a:xfrm>
            <a:off x="783935" y="1525828"/>
            <a:ext cx="1520093" cy="5221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0.5%-1% cancer will become </a:t>
            </a:r>
            <a:r>
              <a:rPr lang="en-US" sz="1100" b="0" i="0" u="none" strike="noStrike" cap="none" dirty="0" err="1">
                <a:solidFill>
                  <a:schemeClr val="dk1"/>
                </a:solidFill>
                <a:latin typeface="Arial"/>
                <a:ea typeface="Arial"/>
                <a:cs typeface="Arial"/>
                <a:sym typeface="Arial"/>
              </a:rPr>
              <a:t>tMN</a:t>
            </a:r>
            <a:r>
              <a:rPr lang="en-US" sz="1100" b="0" i="0" u="none" strike="noStrike" cap="none" dirty="0">
                <a:solidFill>
                  <a:schemeClr val="dk1"/>
                </a:solidFill>
                <a:latin typeface="Arial"/>
                <a:ea typeface="Arial"/>
                <a:cs typeface="Arial"/>
                <a:sym typeface="Arial"/>
              </a:rPr>
              <a:t> patients, the longest latency could be 7 years.</a:t>
            </a:r>
            <a:endParaRPr sz="1100" b="0" i="0" u="none" strike="noStrike" cap="none" dirty="0">
              <a:solidFill>
                <a:schemeClr val="dk1"/>
              </a:solidFill>
              <a:latin typeface="Arial"/>
              <a:ea typeface="Arial"/>
              <a:cs typeface="Arial"/>
              <a:sym typeface="Arial"/>
            </a:endParaRPr>
          </a:p>
        </p:txBody>
      </p:sp>
      <p:grpSp>
        <p:nvGrpSpPr>
          <p:cNvPr id="5" name="Group 4">
            <a:extLst>
              <a:ext uri="{FF2B5EF4-FFF2-40B4-BE49-F238E27FC236}">
                <a16:creationId xmlns:a16="http://schemas.microsoft.com/office/drawing/2014/main" id="{E0D24F2C-A919-03B6-B391-ABF07DEB8E21}"/>
              </a:ext>
            </a:extLst>
          </p:cNvPr>
          <p:cNvGrpSpPr/>
          <p:nvPr/>
        </p:nvGrpSpPr>
        <p:grpSpPr>
          <a:xfrm>
            <a:off x="2529868" y="1533740"/>
            <a:ext cx="525780" cy="506332"/>
            <a:chOff x="2585196" y="1541652"/>
            <a:chExt cx="525780" cy="506332"/>
          </a:xfrm>
        </p:grpSpPr>
        <p:sp>
          <p:nvSpPr>
            <p:cNvPr id="1015" name="Google Shape;1015;p46">
              <a:extLst>
                <a:ext uri="{FF2B5EF4-FFF2-40B4-BE49-F238E27FC236}">
                  <a16:creationId xmlns:a16="http://schemas.microsoft.com/office/drawing/2014/main" id="{5BBD4428-1D35-7D61-3080-68C3F807EE16}"/>
                </a:ext>
              </a:extLst>
            </p:cNvPr>
            <p:cNvSpPr/>
            <p:nvPr/>
          </p:nvSpPr>
          <p:spPr>
            <a:xfrm>
              <a:off x="2585196" y="1541652"/>
              <a:ext cx="525780" cy="506332"/>
            </a:xfrm>
            <a:prstGeom prst="ellipse">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46">
              <a:extLst>
                <a:ext uri="{FF2B5EF4-FFF2-40B4-BE49-F238E27FC236}">
                  <a16:creationId xmlns:a16="http://schemas.microsoft.com/office/drawing/2014/main" id="{8390E0F5-298E-6792-F60B-FD6B4D313CB3}"/>
                </a:ext>
              </a:extLst>
            </p:cNvPr>
            <p:cNvSpPr/>
            <p:nvPr/>
          </p:nvSpPr>
          <p:spPr>
            <a:xfrm>
              <a:off x="2693868" y="1647982"/>
              <a:ext cx="304954" cy="293672"/>
            </a:xfrm>
            <a:prstGeom prst="rect">
              <a:avLst/>
            </a:prstGeom>
            <a:blipFill rotWithShape="1">
              <a:blip r:embed="rId4">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17" name="Google Shape;1017;p46">
            <a:extLst>
              <a:ext uri="{FF2B5EF4-FFF2-40B4-BE49-F238E27FC236}">
                <a16:creationId xmlns:a16="http://schemas.microsoft.com/office/drawing/2014/main" id="{148F3E77-5AAF-AC21-D5ED-3BC7B3E48EAC}"/>
              </a:ext>
            </a:extLst>
          </p:cNvPr>
          <p:cNvSpPr/>
          <p:nvPr/>
        </p:nvSpPr>
        <p:spPr>
          <a:xfrm>
            <a:off x="3602531" y="2639888"/>
            <a:ext cx="1696156" cy="522156"/>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46">
            <a:extLst>
              <a:ext uri="{FF2B5EF4-FFF2-40B4-BE49-F238E27FC236}">
                <a16:creationId xmlns:a16="http://schemas.microsoft.com/office/drawing/2014/main" id="{EC30D4A1-7173-D18B-028C-45AE9D8AB20A}"/>
              </a:ext>
            </a:extLst>
          </p:cNvPr>
          <p:cNvSpPr txBox="1"/>
          <p:nvPr/>
        </p:nvSpPr>
        <p:spPr>
          <a:xfrm>
            <a:off x="3223449" y="1533740"/>
            <a:ext cx="1402534" cy="5221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Find out how to target these </a:t>
            </a:r>
            <a:r>
              <a:rPr lang="en-US" sz="1100" b="0" i="0" u="none" strike="noStrike" cap="none" dirty="0" err="1">
                <a:solidFill>
                  <a:schemeClr val="dk1"/>
                </a:solidFill>
                <a:latin typeface="Arial"/>
                <a:ea typeface="Arial"/>
                <a:cs typeface="Arial"/>
                <a:sym typeface="Arial"/>
              </a:rPr>
              <a:t>tMN</a:t>
            </a:r>
            <a:r>
              <a:rPr lang="en-US" sz="1100" b="0" i="0" u="none" strike="noStrike" cap="none" dirty="0">
                <a:solidFill>
                  <a:schemeClr val="dk1"/>
                </a:solidFill>
                <a:latin typeface="Arial"/>
                <a:ea typeface="Arial"/>
                <a:cs typeface="Arial"/>
                <a:sym typeface="Arial"/>
              </a:rPr>
              <a:t> patients </a:t>
            </a: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before the </a:t>
            </a:r>
            <a:r>
              <a:rPr lang="en-US" altLang="zh-CN" sz="1100" b="0" i="0" u="none" strike="noStrike" cap="none" dirty="0">
                <a:solidFill>
                  <a:schemeClr val="dk1"/>
                </a:solidFill>
                <a:latin typeface="Arial"/>
                <a:ea typeface="Arial"/>
                <a:cs typeface="Arial"/>
                <a:sym typeface="Arial"/>
              </a:rPr>
              <a:t>diagnosis</a:t>
            </a:r>
            <a:endParaRPr sz="1100" b="0" i="0" u="none" strike="noStrike" cap="none" dirty="0">
              <a:solidFill>
                <a:schemeClr val="dk1"/>
              </a:solidFill>
              <a:latin typeface="Arial"/>
              <a:ea typeface="Arial"/>
              <a:cs typeface="Arial"/>
              <a:sym typeface="Arial"/>
            </a:endParaRPr>
          </a:p>
        </p:txBody>
      </p:sp>
      <p:grpSp>
        <p:nvGrpSpPr>
          <p:cNvPr id="6" name="Group 5">
            <a:extLst>
              <a:ext uri="{FF2B5EF4-FFF2-40B4-BE49-F238E27FC236}">
                <a16:creationId xmlns:a16="http://schemas.microsoft.com/office/drawing/2014/main" id="{06FFAF4E-109C-EB72-158B-D4B034881992}"/>
              </a:ext>
            </a:extLst>
          </p:cNvPr>
          <p:cNvGrpSpPr/>
          <p:nvPr/>
        </p:nvGrpSpPr>
        <p:grpSpPr>
          <a:xfrm>
            <a:off x="146646" y="2777494"/>
            <a:ext cx="531057" cy="513587"/>
            <a:chOff x="220245" y="2722502"/>
            <a:chExt cx="531057" cy="513587"/>
          </a:xfrm>
        </p:grpSpPr>
        <p:sp>
          <p:nvSpPr>
            <p:cNvPr id="1019" name="Google Shape;1019;p46">
              <a:extLst>
                <a:ext uri="{FF2B5EF4-FFF2-40B4-BE49-F238E27FC236}">
                  <a16:creationId xmlns:a16="http://schemas.microsoft.com/office/drawing/2014/main" id="{CA42E530-4BE2-E8EE-5820-46DD8C117818}"/>
                </a:ext>
              </a:extLst>
            </p:cNvPr>
            <p:cNvSpPr/>
            <p:nvPr/>
          </p:nvSpPr>
          <p:spPr>
            <a:xfrm>
              <a:off x="220245" y="2722502"/>
              <a:ext cx="531057" cy="513587"/>
            </a:xfrm>
            <a:prstGeom prst="ellipse">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46">
              <a:extLst>
                <a:ext uri="{FF2B5EF4-FFF2-40B4-BE49-F238E27FC236}">
                  <a16:creationId xmlns:a16="http://schemas.microsoft.com/office/drawing/2014/main" id="{3B5A6C1B-C58E-B66B-7760-CF470BA15401}"/>
                </a:ext>
              </a:extLst>
            </p:cNvPr>
            <p:cNvSpPr/>
            <p:nvPr/>
          </p:nvSpPr>
          <p:spPr>
            <a:xfrm>
              <a:off x="324863" y="2828557"/>
              <a:ext cx="308012" cy="297880"/>
            </a:xfrm>
            <a:prstGeom prst="rect">
              <a:avLst/>
            </a:prstGeom>
            <a:blipFill rotWithShape="1">
              <a:blip r:embed="rId5">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2" name="Google Shape;1022;p46">
            <a:extLst>
              <a:ext uri="{FF2B5EF4-FFF2-40B4-BE49-F238E27FC236}">
                <a16:creationId xmlns:a16="http://schemas.microsoft.com/office/drawing/2014/main" id="{60CD6D79-C8DA-7FE5-ACB7-161E7C281758}"/>
              </a:ext>
            </a:extLst>
          </p:cNvPr>
          <p:cNvSpPr txBox="1"/>
          <p:nvPr/>
        </p:nvSpPr>
        <p:spPr>
          <a:xfrm>
            <a:off x="758533" y="2748334"/>
            <a:ext cx="1696156" cy="5221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Therapy related leukemia progresses rapidly, and patients may face a life-threatening situation within a month. </a:t>
            </a:r>
            <a:endParaRPr sz="1100" b="0" i="0" u="none" strike="noStrike" cap="none" dirty="0">
              <a:solidFill>
                <a:schemeClr val="dk1"/>
              </a:solidFill>
              <a:latin typeface="Arial"/>
              <a:ea typeface="Arial"/>
              <a:cs typeface="Arial"/>
              <a:sym typeface="Arial"/>
            </a:endParaRPr>
          </a:p>
        </p:txBody>
      </p:sp>
      <p:grpSp>
        <p:nvGrpSpPr>
          <p:cNvPr id="8" name="Group 7">
            <a:extLst>
              <a:ext uri="{FF2B5EF4-FFF2-40B4-BE49-F238E27FC236}">
                <a16:creationId xmlns:a16="http://schemas.microsoft.com/office/drawing/2014/main" id="{FABA965B-FC6C-D0EC-6CCD-2AFB729BF1EE}"/>
              </a:ext>
            </a:extLst>
          </p:cNvPr>
          <p:cNvGrpSpPr/>
          <p:nvPr/>
        </p:nvGrpSpPr>
        <p:grpSpPr>
          <a:xfrm>
            <a:off x="2503506" y="2741178"/>
            <a:ext cx="531353" cy="529312"/>
            <a:chOff x="2542272" y="2746344"/>
            <a:chExt cx="606010" cy="614256"/>
          </a:xfrm>
        </p:grpSpPr>
        <p:sp>
          <p:nvSpPr>
            <p:cNvPr id="1023" name="Google Shape;1023;p46">
              <a:extLst>
                <a:ext uri="{FF2B5EF4-FFF2-40B4-BE49-F238E27FC236}">
                  <a16:creationId xmlns:a16="http://schemas.microsoft.com/office/drawing/2014/main" id="{5A858155-9BC0-097F-08E3-45AE7368F68A}"/>
                </a:ext>
              </a:extLst>
            </p:cNvPr>
            <p:cNvSpPr/>
            <p:nvPr/>
          </p:nvSpPr>
          <p:spPr>
            <a:xfrm>
              <a:off x="2542272" y="2746344"/>
              <a:ext cx="606010" cy="614256"/>
            </a:xfrm>
            <a:prstGeom prst="ellipse">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46">
              <a:extLst>
                <a:ext uri="{FF2B5EF4-FFF2-40B4-BE49-F238E27FC236}">
                  <a16:creationId xmlns:a16="http://schemas.microsoft.com/office/drawing/2014/main" id="{931F2612-EAE8-889E-54FB-9A9DE48FE666}"/>
                </a:ext>
              </a:extLst>
            </p:cNvPr>
            <p:cNvSpPr/>
            <p:nvPr/>
          </p:nvSpPr>
          <p:spPr>
            <a:xfrm>
              <a:off x="2669534" y="2875338"/>
              <a:ext cx="351484" cy="356268"/>
            </a:xfrm>
            <a:prstGeom prst="rect">
              <a:avLst/>
            </a:prstGeom>
            <a:blipFill rotWithShape="1">
              <a:blip r:embed="rId6">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5" name="Google Shape;1025;p46">
            <a:extLst>
              <a:ext uri="{FF2B5EF4-FFF2-40B4-BE49-F238E27FC236}">
                <a16:creationId xmlns:a16="http://schemas.microsoft.com/office/drawing/2014/main" id="{61AA7466-336E-884F-C8A7-620C42CBA3D0}"/>
              </a:ext>
            </a:extLst>
          </p:cNvPr>
          <p:cNvSpPr/>
          <p:nvPr/>
        </p:nvSpPr>
        <p:spPr>
          <a:xfrm>
            <a:off x="3531851" y="4803663"/>
            <a:ext cx="1696156" cy="522156"/>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46">
            <a:extLst>
              <a:ext uri="{FF2B5EF4-FFF2-40B4-BE49-F238E27FC236}">
                <a16:creationId xmlns:a16="http://schemas.microsoft.com/office/drawing/2014/main" id="{A2FE3DFA-8F93-26B2-0CFB-FF6BB928F0B0}"/>
              </a:ext>
            </a:extLst>
          </p:cNvPr>
          <p:cNvSpPr txBox="1"/>
          <p:nvPr/>
        </p:nvSpPr>
        <p:spPr>
          <a:xfrm>
            <a:off x="3076638" y="2773210"/>
            <a:ext cx="1696156" cy="5221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Devise a time-efficient prediction model capable of delivering predictive outcomes prior to diagnosis</a:t>
            </a:r>
            <a:endParaRPr sz="1400" b="0" i="0" u="none" strike="noStrike" cap="none" dirty="0">
              <a:solidFill>
                <a:srgbClr val="000000"/>
              </a:solidFill>
              <a:latin typeface="Arial"/>
              <a:ea typeface="Arial"/>
              <a:cs typeface="Arial"/>
              <a:sym typeface="Arial"/>
            </a:endParaRPr>
          </a:p>
        </p:txBody>
      </p:sp>
      <p:sp>
        <p:nvSpPr>
          <p:cNvPr id="1027" name="Google Shape;1027;p46">
            <a:extLst>
              <a:ext uri="{FF2B5EF4-FFF2-40B4-BE49-F238E27FC236}">
                <a16:creationId xmlns:a16="http://schemas.microsoft.com/office/drawing/2014/main" id="{68CDF583-7C58-9474-C702-902FF893CBF2}"/>
              </a:ext>
            </a:extLst>
          </p:cNvPr>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3</a:t>
            </a:fld>
            <a:endParaRPr/>
          </a:p>
        </p:txBody>
      </p:sp>
      <p:sp>
        <p:nvSpPr>
          <p:cNvPr id="1028" name="Google Shape;1028;p46">
            <a:extLst>
              <a:ext uri="{FF2B5EF4-FFF2-40B4-BE49-F238E27FC236}">
                <a16:creationId xmlns:a16="http://schemas.microsoft.com/office/drawing/2014/main" id="{068322C8-DA37-F653-7589-4C5B6602CC5A}"/>
              </a:ext>
            </a:extLst>
          </p:cNvPr>
          <p:cNvSpPr txBox="1"/>
          <p:nvPr/>
        </p:nvSpPr>
        <p:spPr>
          <a:xfrm>
            <a:off x="4789566" y="1313015"/>
            <a:ext cx="3559704" cy="3323987"/>
          </a:xfrm>
          <a:prstGeom prst="rect">
            <a:avLst/>
          </a:prstGeom>
          <a:noFill/>
          <a:ln>
            <a:noFill/>
          </a:ln>
        </p:spPr>
        <p:txBody>
          <a:bodyPr spcFirstLastPara="1" wrap="square" lIns="91425" tIns="45700" rIns="91425" bIns="45700" anchor="t" anchorCtr="0">
            <a:spAutoFit/>
          </a:bodyPr>
          <a:lstStyle/>
          <a:p>
            <a:pPr marL="214313" marR="0" lvl="0" indent="-214313" algn="l" rtl="0">
              <a:lnSpc>
                <a:spcPct val="100000"/>
              </a:lnSpc>
              <a:spcBef>
                <a:spcPts val="0"/>
              </a:spcBef>
              <a:spcAft>
                <a:spcPts val="0"/>
              </a:spcAft>
              <a:buClr>
                <a:schemeClr val="dk1"/>
              </a:buClr>
              <a:buSzPts val="1050"/>
              <a:buFont typeface="Arial"/>
              <a:buChar char="•"/>
            </a:pPr>
            <a:r>
              <a:rPr lang="en-US" sz="1050" b="0" i="0" u="none" strike="noStrike" cap="none" dirty="0" err="1">
                <a:solidFill>
                  <a:schemeClr val="dk1"/>
                </a:solidFill>
                <a:latin typeface="Arial"/>
                <a:ea typeface="Arial"/>
                <a:cs typeface="Arial"/>
                <a:sym typeface="Arial"/>
              </a:rPr>
              <a:t>tMN</a:t>
            </a:r>
            <a:r>
              <a:rPr lang="en-US" sz="1050" b="0" i="0" u="none" strike="noStrike" cap="none" dirty="0">
                <a:solidFill>
                  <a:schemeClr val="dk1"/>
                </a:solidFill>
                <a:latin typeface="Arial"/>
                <a:ea typeface="Arial"/>
                <a:cs typeface="Arial"/>
                <a:sym typeface="Arial"/>
              </a:rPr>
              <a:t> Is a race of time to predict the acute disease before</a:t>
            </a:r>
            <a:endParaRPr sz="1400" b="0" i="0" u="none" strike="noStrike" cap="none" dirty="0">
              <a:solidFill>
                <a:srgbClr val="000000"/>
              </a:solidFill>
              <a:latin typeface="Arial"/>
              <a:ea typeface="Arial"/>
              <a:cs typeface="Arial"/>
              <a:sym typeface="Arial"/>
            </a:endParaRPr>
          </a:p>
          <a:p>
            <a:pPr marL="214313" marR="0" lvl="0" indent="-147638" algn="l" rtl="0">
              <a:lnSpc>
                <a:spcPct val="100000"/>
              </a:lnSpc>
              <a:spcBef>
                <a:spcPts val="0"/>
              </a:spcBef>
              <a:spcAft>
                <a:spcPts val="0"/>
              </a:spcAft>
              <a:buClr>
                <a:schemeClr val="dk1"/>
              </a:buClr>
              <a:buSzPts val="1050"/>
              <a:buFont typeface="Arial"/>
              <a:buNone/>
            </a:pPr>
            <a:endParaRPr sz="1050" b="0" i="0" u="none" strike="noStrike" cap="none" dirty="0">
              <a:solidFill>
                <a:schemeClr val="dk1"/>
              </a:solidFill>
              <a:latin typeface="Arial"/>
              <a:ea typeface="Arial"/>
              <a:cs typeface="Arial"/>
              <a:sym typeface="Arial"/>
            </a:endParaRPr>
          </a:p>
          <a:p>
            <a:pPr marL="214313" marR="0" lvl="0" indent="-214313" algn="l" rtl="0">
              <a:lnSpc>
                <a:spcPct val="100000"/>
              </a:lnSpc>
              <a:spcBef>
                <a:spcPts val="0"/>
              </a:spcBef>
              <a:spcAft>
                <a:spcPts val="0"/>
              </a:spcAft>
              <a:buClr>
                <a:schemeClr val="dk1"/>
              </a:buClr>
              <a:buSzPts val="1050"/>
              <a:buFont typeface="Arial"/>
              <a:buChar char="•"/>
            </a:pPr>
            <a:r>
              <a:rPr lang="en-US" sz="1050" b="0" i="0" u="none" strike="noStrike" cap="none" dirty="0">
                <a:solidFill>
                  <a:schemeClr val="dk1"/>
                </a:solidFill>
                <a:latin typeface="Arial"/>
                <a:ea typeface="Arial"/>
                <a:cs typeface="Arial"/>
                <a:sym typeface="Arial"/>
              </a:rPr>
              <a:t>As the potential patients approaching to the critical transition point, more signs are showing on their body, but they becoming more and more </a:t>
            </a:r>
            <a:r>
              <a:rPr lang="en-US" sz="1050" b="0" i="0" u="none" strike="noStrike" cap="none" dirty="0" err="1">
                <a:solidFill>
                  <a:schemeClr val="dk1"/>
                </a:solidFill>
                <a:latin typeface="Arial"/>
                <a:ea typeface="Arial"/>
                <a:cs typeface="Arial"/>
                <a:sym typeface="Arial"/>
              </a:rPr>
              <a:t>vulnable</a:t>
            </a:r>
            <a:r>
              <a:rPr lang="en-US" sz="1050" b="0" i="0" u="none" strike="noStrike" cap="none" dirty="0">
                <a:solidFill>
                  <a:schemeClr val="dk1"/>
                </a:solidFill>
                <a:latin typeface="Arial"/>
                <a:ea typeface="Arial"/>
                <a:cs typeface="Arial"/>
                <a:sym typeface="Arial"/>
              </a:rPr>
              <a:t> to the transition to </a:t>
            </a:r>
            <a:r>
              <a:rPr lang="en-US" sz="1050" b="0" i="0" u="none" strike="noStrike" cap="none" dirty="0" err="1">
                <a:solidFill>
                  <a:schemeClr val="dk1"/>
                </a:solidFill>
                <a:latin typeface="Arial"/>
                <a:ea typeface="Arial"/>
                <a:cs typeface="Arial"/>
                <a:sym typeface="Arial"/>
              </a:rPr>
              <a:t>tMNs</a:t>
            </a:r>
            <a:r>
              <a:rPr lang="en-US" sz="1050" b="0" i="0" u="none" strike="noStrike" cap="none" dirty="0">
                <a:solidFill>
                  <a:schemeClr val="dk1"/>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214313" marR="0" lvl="0" indent="-147638" algn="l" rtl="0">
              <a:lnSpc>
                <a:spcPct val="100000"/>
              </a:lnSpc>
              <a:spcBef>
                <a:spcPts val="0"/>
              </a:spcBef>
              <a:spcAft>
                <a:spcPts val="0"/>
              </a:spcAft>
              <a:buClr>
                <a:schemeClr val="dk1"/>
              </a:buClr>
              <a:buSzPts val="1050"/>
              <a:buFont typeface="Arial"/>
              <a:buNone/>
            </a:pPr>
            <a:endParaRPr sz="1050" b="0" i="0" u="none" strike="noStrike" cap="none" dirty="0">
              <a:solidFill>
                <a:schemeClr val="dk1"/>
              </a:solidFill>
              <a:latin typeface="Arial"/>
              <a:ea typeface="Arial"/>
              <a:cs typeface="Arial"/>
              <a:sym typeface="Arial"/>
            </a:endParaRPr>
          </a:p>
          <a:p>
            <a:pPr marL="214313" marR="0" lvl="0" indent="-214313" algn="l" rtl="0">
              <a:lnSpc>
                <a:spcPct val="100000"/>
              </a:lnSpc>
              <a:spcBef>
                <a:spcPts val="0"/>
              </a:spcBef>
              <a:spcAft>
                <a:spcPts val="0"/>
              </a:spcAft>
              <a:buClr>
                <a:schemeClr val="dk1"/>
              </a:buClr>
              <a:buSzPts val="1050"/>
              <a:buFont typeface="Arial"/>
              <a:buChar char="•"/>
            </a:pPr>
            <a:r>
              <a:rPr lang="en-US" sz="1050" b="0" i="0" u="none" strike="noStrike" cap="none" dirty="0">
                <a:solidFill>
                  <a:schemeClr val="dk1"/>
                </a:solidFill>
                <a:latin typeface="Arial"/>
                <a:ea typeface="Arial"/>
                <a:cs typeface="Arial"/>
                <a:sym typeface="Arial"/>
              </a:rPr>
              <a:t>The primary objective of analyzing this dataset is to understand the hematological profiles of patients, particularly in relation to the diagnosis of </a:t>
            </a:r>
            <a:r>
              <a:rPr lang="en-US" sz="1050" b="0" i="0" u="none" strike="noStrike" cap="none" dirty="0" err="1">
                <a:solidFill>
                  <a:schemeClr val="dk1"/>
                </a:solidFill>
                <a:latin typeface="Arial"/>
                <a:ea typeface="Arial"/>
                <a:cs typeface="Arial"/>
                <a:sym typeface="Arial"/>
              </a:rPr>
              <a:t>tMN</a:t>
            </a:r>
            <a:r>
              <a:rPr lang="en-US" sz="1050" b="0" i="0" u="none" strike="noStrike" cap="none" dirty="0">
                <a:solidFill>
                  <a:schemeClr val="dk1"/>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214313" marR="0" lvl="0" indent="-147638" algn="l" rtl="0">
              <a:lnSpc>
                <a:spcPct val="100000"/>
              </a:lnSpc>
              <a:spcBef>
                <a:spcPts val="0"/>
              </a:spcBef>
              <a:spcAft>
                <a:spcPts val="0"/>
              </a:spcAft>
              <a:buClr>
                <a:schemeClr val="dk1"/>
              </a:buClr>
              <a:buSzPts val="1050"/>
              <a:buFont typeface="Arial"/>
              <a:buNone/>
            </a:pPr>
            <a:endParaRPr sz="1050" b="0" i="0" u="none" strike="noStrike" cap="none" dirty="0">
              <a:solidFill>
                <a:schemeClr val="dk1"/>
              </a:solidFill>
              <a:latin typeface="Arial"/>
              <a:ea typeface="Arial"/>
              <a:cs typeface="Arial"/>
              <a:sym typeface="Arial"/>
            </a:endParaRPr>
          </a:p>
          <a:p>
            <a:pPr marL="214313" marR="0" lvl="0" indent="-214313" algn="l" rtl="0">
              <a:lnSpc>
                <a:spcPct val="100000"/>
              </a:lnSpc>
              <a:spcBef>
                <a:spcPts val="0"/>
              </a:spcBef>
              <a:spcAft>
                <a:spcPts val="0"/>
              </a:spcAft>
              <a:buClr>
                <a:schemeClr val="dk1"/>
              </a:buClr>
              <a:buSzPts val="1050"/>
              <a:buFont typeface="Arial"/>
              <a:buChar char="•"/>
            </a:pPr>
            <a:r>
              <a:rPr lang="en-US" sz="1050" b="0" i="0" u="none" strike="noStrike" cap="none" dirty="0">
                <a:solidFill>
                  <a:schemeClr val="dk1"/>
                </a:solidFill>
                <a:latin typeface="Arial"/>
                <a:ea typeface="Arial"/>
                <a:cs typeface="Arial"/>
                <a:sym typeface="Arial"/>
              </a:rPr>
              <a:t>This involves exploring trends, patterns, and potential indicators within the hematological parameters leading up to the diagnosis date.</a:t>
            </a:r>
            <a:endParaRPr sz="1400" b="0" i="0" u="none" strike="noStrike" cap="none" dirty="0">
              <a:solidFill>
                <a:srgbClr val="000000"/>
              </a:solidFill>
              <a:latin typeface="Arial"/>
              <a:ea typeface="Arial"/>
              <a:cs typeface="Arial"/>
              <a:sym typeface="Arial"/>
            </a:endParaRPr>
          </a:p>
          <a:p>
            <a:pPr marL="214313" marR="0" lvl="0" indent="-147638" algn="l" rtl="0">
              <a:lnSpc>
                <a:spcPct val="100000"/>
              </a:lnSpc>
              <a:spcBef>
                <a:spcPts val="0"/>
              </a:spcBef>
              <a:spcAft>
                <a:spcPts val="0"/>
              </a:spcAft>
              <a:buClr>
                <a:schemeClr val="dk1"/>
              </a:buClr>
              <a:buSzPts val="1050"/>
              <a:buFont typeface="Arial"/>
              <a:buNone/>
            </a:pPr>
            <a:endParaRPr sz="1050" b="0" i="0" u="none" strike="noStrike" cap="none" dirty="0">
              <a:solidFill>
                <a:schemeClr val="dk1"/>
              </a:solidFill>
              <a:latin typeface="Arial"/>
              <a:ea typeface="Arial"/>
              <a:cs typeface="Arial"/>
              <a:sym typeface="Arial"/>
            </a:endParaRPr>
          </a:p>
          <a:p>
            <a:pPr marL="214313" marR="0" lvl="0" indent="-214313" algn="l" rtl="0">
              <a:lnSpc>
                <a:spcPct val="100000"/>
              </a:lnSpc>
              <a:spcBef>
                <a:spcPts val="0"/>
              </a:spcBef>
              <a:spcAft>
                <a:spcPts val="0"/>
              </a:spcAft>
              <a:buClr>
                <a:schemeClr val="dk1"/>
              </a:buClr>
              <a:buSzPts val="1050"/>
              <a:buFont typeface="Arial"/>
              <a:buChar char="•"/>
            </a:pPr>
            <a:r>
              <a:rPr lang="en-US" sz="1050" b="0" i="0" u="none" strike="noStrike" cap="none" dirty="0">
                <a:solidFill>
                  <a:schemeClr val="dk1"/>
                </a:solidFill>
                <a:latin typeface="Arial"/>
                <a:ea typeface="Arial"/>
                <a:cs typeface="Arial"/>
                <a:sym typeface="Arial"/>
              </a:rPr>
              <a:t>The lab data provides a high-level overview of the data, including patient information, hematological parameters, and temporal aspects, setting the stage for further exploration and analysis.</a:t>
            </a:r>
            <a:endParaRPr sz="1400" b="0" i="0" u="none" strike="noStrike" cap="none" dirty="0">
              <a:solidFill>
                <a:srgbClr val="000000"/>
              </a:solidFill>
              <a:latin typeface="Arial"/>
              <a:ea typeface="Arial"/>
              <a:cs typeface="Arial"/>
              <a:sym typeface="Arial"/>
            </a:endParaRPr>
          </a:p>
        </p:txBody>
      </p:sp>
      <p:sp>
        <p:nvSpPr>
          <p:cNvPr id="1029" name="Google Shape;1029;p46">
            <a:extLst>
              <a:ext uri="{FF2B5EF4-FFF2-40B4-BE49-F238E27FC236}">
                <a16:creationId xmlns:a16="http://schemas.microsoft.com/office/drawing/2014/main" id="{900A8049-0588-EEBD-3A86-92E70F6C7F83}"/>
              </a:ext>
            </a:extLst>
          </p:cNvPr>
          <p:cNvSpPr txBox="1"/>
          <p:nvPr/>
        </p:nvSpPr>
        <p:spPr>
          <a:xfrm>
            <a:off x="4984706" y="641430"/>
            <a:ext cx="2569934"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dirty="0" err="1">
                <a:solidFill>
                  <a:schemeClr val="dk1"/>
                </a:solidFill>
                <a:latin typeface="Arial"/>
                <a:ea typeface="Arial"/>
                <a:cs typeface="Arial"/>
                <a:sym typeface="Arial"/>
              </a:rPr>
              <a:t>tMN</a:t>
            </a:r>
            <a:r>
              <a:rPr lang="en-US" sz="1350" b="0" i="0" u="none" strike="noStrike" cap="none" dirty="0">
                <a:solidFill>
                  <a:schemeClr val="dk1"/>
                </a:solidFill>
                <a:latin typeface="Arial"/>
                <a:ea typeface="Arial"/>
                <a:cs typeface="Arial"/>
                <a:sym typeface="Arial"/>
              </a:rPr>
              <a:t> prediction is a race of time</a:t>
            </a:r>
            <a:endParaRPr sz="105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38815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2a755756be2_0_98"/>
          <p:cNvSpPr txBox="1">
            <a:spLocks noGrp="1"/>
          </p:cNvSpPr>
          <p:nvPr>
            <p:ph type="title"/>
          </p:nvPr>
        </p:nvSpPr>
        <p:spPr>
          <a:xfrm>
            <a:off x="485775" y="515941"/>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Feature Interpretation - Part 4</a:t>
            </a:r>
            <a:endParaRPr/>
          </a:p>
          <a:p>
            <a:pPr marL="0" lvl="0" indent="0" algn="l" rtl="0">
              <a:lnSpc>
                <a:spcPct val="100000"/>
              </a:lnSpc>
              <a:spcBef>
                <a:spcPts val="0"/>
              </a:spcBef>
              <a:spcAft>
                <a:spcPts val="0"/>
              </a:spcAft>
              <a:buSzPts val="1800"/>
              <a:buNone/>
            </a:pPr>
            <a:endParaRPr/>
          </a:p>
        </p:txBody>
      </p:sp>
      <p:sp>
        <p:nvSpPr>
          <p:cNvPr id="377" name="Google Shape;377;g2a755756be2_0_98"/>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30</a:t>
            </a:fld>
            <a:endParaRPr/>
          </a:p>
        </p:txBody>
      </p:sp>
      <p:pic>
        <p:nvPicPr>
          <p:cNvPr id="378" name="Google Shape;378;g2a755756be2_0_98"/>
          <p:cNvPicPr preferRelativeResize="0"/>
          <p:nvPr/>
        </p:nvPicPr>
        <p:blipFill rotWithShape="1">
          <a:blip r:embed="rId3">
            <a:alphaModFix/>
          </a:blip>
          <a:srcRect/>
          <a:stretch/>
        </p:blipFill>
        <p:spPr>
          <a:xfrm>
            <a:off x="485775" y="1314010"/>
            <a:ext cx="4316426" cy="2863039"/>
          </a:xfrm>
          <a:prstGeom prst="rect">
            <a:avLst/>
          </a:prstGeom>
          <a:noFill/>
          <a:ln>
            <a:noFill/>
          </a:ln>
        </p:spPr>
      </p:pic>
      <p:sp>
        <p:nvSpPr>
          <p:cNvPr id="379" name="Google Shape;379;g2a755756be2_0_98"/>
          <p:cNvSpPr txBox="1"/>
          <p:nvPr/>
        </p:nvSpPr>
        <p:spPr>
          <a:xfrm>
            <a:off x="5054700" y="515950"/>
            <a:ext cx="4007400" cy="3728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US" sz="1200" b="1" i="0" u="none" strike="noStrike" cap="none">
                <a:solidFill>
                  <a:srgbClr val="000000"/>
                </a:solidFill>
                <a:latin typeface="Roboto"/>
                <a:ea typeface="Roboto"/>
                <a:cs typeface="Roboto"/>
                <a:sym typeface="Roboto"/>
              </a:rPr>
              <a:t>Other Influences:</a:t>
            </a:r>
            <a:endParaRPr sz="1200" b="1" i="0" u="none" strike="noStrike" cap="none">
              <a:solidFill>
                <a:srgbClr val="000000"/>
              </a:solidFill>
              <a:latin typeface="Roboto"/>
              <a:ea typeface="Roboto"/>
              <a:cs typeface="Roboto"/>
              <a:sym typeface="Roboto"/>
            </a:endParaRPr>
          </a:p>
          <a:p>
            <a:pPr marL="457200" marR="0" lvl="0" indent="-228600" algn="l" rtl="0">
              <a:lnSpc>
                <a:spcPct val="115000"/>
              </a:lnSpc>
              <a:spcBef>
                <a:spcPts val="1500"/>
              </a:spcBef>
              <a:spcAft>
                <a:spcPts val="0"/>
              </a:spcAft>
              <a:buClr>
                <a:srgbClr val="374151"/>
              </a:buClr>
              <a:buSzPts val="1200"/>
              <a:buFont typeface="Roboto"/>
              <a:buNone/>
            </a:pPr>
            <a:r>
              <a:rPr lang="en-US" sz="1200" b="0" i="0" u="none" strike="noStrike" cap="none">
                <a:solidFill>
                  <a:srgbClr val="374151"/>
                </a:solidFill>
                <a:latin typeface="Roboto"/>
                <a:ea typeface="Roboto"/>
                <a:cs typeface="Roboto"/>
                <a:sym typeface="Roboto"/>
              </a:rPr>
              <a:t>RDWSD1 (-0.3271):</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Negative coefficient indicates an influence, but it might be of smaller magnitude.</a:t>
            </a:r>
            <a:endParaRPr sz="1200" b="0" i="0" u="none" strike="noStrike" cap="none">
              <a:solidFill>
                <a:srgbClr val="374151"/>
              </a:solidFill>
              <a:latin typeface="Roboto"/>
              <a:ea typeface="Roboto"/>
              <a:cs typeface="Roboto"/>
              <a:sym typeface="Roboto"/>
            </a:endParaRPr>
          </a:p>
          <a:p>
            <a:pPr marL="457200" marR="0" lvl="0" indent="-228600" algn="l" rtl="0">
              <a:lnSpc>
                <a:spcPct val="115000"/>
              </a:lnSpc>
              <a:spcBef>
                <a:spcPts val="0"/>
              </a:spcBef>
              <a:spcAft>
                <a:spcPts val="0"/>
              </a:spcAft>
              <a:buClr>
                <a:srgbClr val="374151"/>
              </a:buClr>
              <a:buSzPts val="1200"/>
              <a:buFont typeface="Roboto"/>
              <a:buNone/>
            </a:pPr>
            <a:r>
              <a:rPr lang="en-US" sz="1200" b="0" i="0" u="none" strike="noStrike" cap="none">
                <a:solidFill>
                  <a:srgbClr val="374151"/>
                </a:solidFill>
                <a:latin typeface="Roboto"/>
                <a:ea typeface="Roboto"/>
                <a:cs typeface="Roboto"/>
                <a:sym typeface="Roboto"/>
              </a:rPr>
              <a:t>Binary Features (Married, Female):</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Positive (Married) and negative (Female) coefficients suggest influences, but the magnitudes are smaller compared to continuous variables.</a:t>
            </a:r>
            <a:endParaRPr sz="1200" b="0" i="0" u="none" strike="noStrike" cap="none">
              <a:solidFill>
                <a:srgbClr val="374151"/>
              </a:solidFill>
              <a:latin typeface="Roboto"/>
              <a:ea typeface="Roboto"/>
              <a:cs typeface="Roboto"/>
              <a:sym typeface="Roboto"/>
            </a:endParaRPr>
          </a:p>
          <a:p>
            <a:pPr marL="457200" marR="0" lvl="0" indent="-228600" algn="l" rtl="0">
              <a:lnSpc>
                <a:spcPct val="115000"/>
              </a:lnSpc>
              <a:spcBef>
                <a:spcPts val="0"/>
              </a:spcBef>
              <a:spcAft>
                <a:spcPts val="0"/>
              </a:spcAft>
              <a:buClr>
                <a:srgbClr val="374151"/>
              </a:buClr>
              <a:buSzPts val="1200"/>
              <a:buFont typeface="Roboto"/>
              <a:buNone/>
            </a:pPr>
            <a:r>
              <a:rPr lang="en-US" sz="1200" b="0" i="0" u="none" strike="noStrike" cap="none">
                <a:solidFill>
                  <a:srgbClr val="374151"/>
                </a:solidFill>
                <a:latin typeface="Roboto"/>
                <a:ea typeface="Roboto"/>
                <a:cs typeface="Roboto"/>
                <a:sym typeface="Roboto"/>
              </a:rPr>
              <a:t>AgeatEncounter (0.6762):</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Positive coefficient indicates a strong positive impact.</a:t>
            </a:r>
            <a:endParaRPr sz="1200" b="0" i="0" u="none" strike="noStrike" cap="none">
              <a:solidFill>
                <a:srgbClr val="374151"/>
              </a:solidFill>
              <a:latin typeface="Roboto"/>
              <a:ea typeface="Roboto"/>
              <a:cs typeface="Roboto"/>
              <a:sym typeface="Roboto"/>
            </a:endParaRPr>
          </a:p>
          <a:p>
            <a:pPr marL="914400" marR="0" lvl="1" indent="-304800" algn="l" rtl="0">
              <a:lnSpc>
                <a:spcPct val="115000"/>
              </a:lnSpc>
              <a:spcBef>
                <a:spcPts val="0"/>
              </a:spcBef>
              <a:spcAft>
                <a:spcPts val="0"/>
              </a:spcAft>
              <a:buClr>
                <a:srgbClr val="374151"/>
              </a:buClr>
              <a:buSzPts val="1200"/>
              <a:buFont typeface="Roboto"/>
              <a:buChar char="●"/>
            </a:pPr>
            <a:r>
              <a:rPr lang="en-US" sz="1200" b="0" i="0" u="none" strike="noStrike" cap="none">
                <a:solidFill>
                  <a:srgbClr val="374151"/>
                </a:solidFill>
                <a:latin typeface="Roboto"/>
                <a:ea typeface="Roboto"/>
                <a:cs typeface="Roboto"/>
                <a:sym typeface="Roboto"/>
              </a:rPr>
              <a:t>Higher age at encounter significantly increases the odds of the positive class.</a:t>
            </a:r>
            <a:endParaRPr sz="1200" b="0" i="0" u="none" strike="noStrike" cap="none">
              <a:solidFill>
                <a:srgbClr val="374151"/>
              </a:solidFill>
              <a:latin typeface="Roboto"/>
              <a:ea typeface="Roboto"/>
              <a:cs typeface="Roboto"/>
              <a:sym typeface="Roboto"/>
            </a:endParaRPr>
          </a:p>
          <a:p>
            <a:pPr marL="0" marR="0" lvl="0" indent="0" algn="l" rtl="0">
              <a:lnSpc>
                <a:spcPct val="100000"/>
              </a:lnSpc>
              <a:spcBef>
                <a:spcPts val="150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g2a755756be2_0_139"/>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Abnormal Pattern Elements</a:t>
            </a:r>
            <a:endParaRPr/>
          </a:p>
        </p:txBody>
      </p:sp>
      <p:sp>
        <p:nvSpPr>
          <p:cNvPr id="386" name="Google Shape;386;g2a755756be2_0_139"/>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31</a:t>
            </a:fld>
            <a:endParaRPr/>
          </a:p>
        </p:txBody>
      </p:sp>
      <p:pic>
        <p:nvPicPr>
          <p:cNvPr id="387" name="Google Shape;387;g2a755756be2_0_139"/>
          <p:cNvPicPr preferRelativeResize="0"/>
          <p:nvPr/>
        </p:nvPicPr>
        <p:blipFill rotWithShape="1">
          <a:blip r:embed="rId3">
            <a:alphaModFix/>
          </a:blip>
          <a:srcRect/>
          <a:stretch/>
        </p:blipFill>
        <p:spPr>
          <a:xfrm>
            <a:off x="546100" y="1108475"/>
            <a:ext cx="3674650" cy="3529349"/>
          </a:xfrm>
          <a:prstGeom prst="rect">
            <a:avLst/>
          </a:prstGeom>
          <a:noFill/>
          <a:ln>
            <a:noFill/>
          </a:ln>
        </p:spPr>
      </p:pic>
      <p:pic>
        <p:nvPicPr>
          <p:cNvPr id="388" name="Google Shape;388;g2a755756be2_0_139"/>
          <p:cNvPicPr preferRelativeResize="0"/>
          <p:nvPr/>
        </p:nvPicPr>
        <p:blipFill rotWithShape="1">
          <a:blip r:embed="rId4">
            <a:alphaModFix/>
          </a:blip>
          <a:srcRect/>
          <a:stretch/>
        </p:blipFill>
        <p:spPr>
          <a:xfrm>
            <a:off x="4826846" y="1098932"/>
            <a:ext cx="3674651" cy="350419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g2a755756be2_0_59"/>
          <p:cNvSpPr txBox="1">
            <a:spLocks noGrp="1"/>
          </p:cNvSpPr>
          <p:nvPr>
            <p:ph type="title"/>
          </p:nvPr>
        </p:nvSpPr>
        <p:spPr>
          <a:xfrm>
            <a:off x="472350" y="443041"/>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Feature Importance</a:t>
            </a:r>
            <a:endParaRPr/>
          </a:p>
        </p:txBody>
      </p:sp>
      <p:sp>
        <p:nvSpPr>
          <p:cNvPr id="395" name="Google Shape;395;g2a755756be2_0_59"/>
          <p:cNvSpPr txBox="1">
            <a:spLocks noGrp="1"/>
          </p:cNvSpPr>
          <p:nvPr>
            <p:ph type="body" idx="1"/>
          </p:nvPr>
        </p:nvSpPr>
        <p:spPr>
          <a:xfrm>
            <a:off x="5439700" y="1207375"/>
            <a:ext cx="34641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sz="1200"/>
              <a:t>Most significant factors:</a:t>
            </a:r>
            <a:endParaRPr sz="1200"/>
          </a:p>
          <a:p>
            <a:pPr marL="457200" lvl="0" indent="-304800" algn="l" rtl="0">
              <a:lnSpc>
                <a:spcPct val="100000"/>
              </a:lnSpc>
              <a:spcBef>
                <a:spcPts val="1400"/>
              </a:spcBef>
              <a:spcAft>
                <a:spcPts val="0"/>
              </a:spcAft>
              <a:buSzPts val="1200"/>
              <a:buChar char="●"/>
            </a:pPr>
            <a:r>
              <a:rPr lang="en-US" sz="1200"/>
              <a:t>The foremost factor, MCV-1, bears a weight five times greater than the third most important factor. It has the most substantial influence on the final outcome.</a:t>
            </a:r>
            <a:endParaRPr sz="1200"/>
          </a:p>
          <a:p>
            <a:pPr marL="0" lvl="0" indent="0" algn="l" rtl="0">
              <a:lnSpc>
                <a:spcPct val="100000"/>
              </a:lnSpc>
              <a:spcBef>
                <a:spcPts val="100"/>
              </a:spcBef>
              <a:spcAft>
                <a:spcPts val="0"/>
              </a:spcAft>
              <a:buSzPts val="1800"/>
              <a:buNone/>
            </a:pPr>
            <a:endParaRPr sz="1200"/>
          </a:p>
          <a:p>
            <a:pPr marL="457200" lvl="0" indent="-304800" algn="l" rtl="0">
              <a:lnSpc>
                <a:spcPct val="100000"/>
              </a:lnSpc>
              <a:spcBef>
                <a:spcPts val="1400"/>
              </a:spcBef>
              <a:spcAft>
                <a:spcPts val="0"/>
              </a:spcAft>
              <a:buSzPts val="1200"/>
              <a:buChar char="●"/>
            </a:pPr>
            <a:r>
              <a:rPr lang="en-US" sz="1200"/>
              <a:t>HGB -1 is the second-best influencing factor</a:t>
            </a:r>
            <a:endParaRPr sz="1200"/>
          </a:p>
          <a:p>
            <a:pPr marL="0" lvl="0" indent="0" algn="l" rtl="0">
              <a:lnSpc>
                <a:spcPct val="100000"/>
              </a:lnSpc>
              <a:spcBef>
                <a:spcPts val="1400"/>
              </a:spcBef>
              <a:spcAft>
                <a:spcPts val="0"/>
              </a:spcAft>
              <a:buSzPts val="1800"/>
              <a:buNone/>
            </a:pPr>
            <a:endParaRPr sz="1200"/>
          </a:p>
        </p:txBody>
      </p:sp>
      <p:sp>
        <p:nvSpPr>
          <p:cNvPr id="396" name="Google Shape;396;g2a755756be2_0_59"/>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32</a:t>
            </a:fld>
            <a:endParaRPr/>
          </a:p>
        </p:txBody>
      </p:sp>
      <p:pic>
        <p:nvPicPr>
          <p:cNvPr id="397" name="Google Shape;397;g2a755756be2_0_59"/>
          <p:cNvPicPr preferRelativeResize="0"/>
          <p:nvPr/>
        </p:nvPicPr>
        <p:blipFill rotWithShape="1">
          <a:blip r:embed="rId3">
            <a:alphaModFix/>
          </a:blip>
          <a:srcRect/>
          <a:stretch/>
        </p:blipFill>
        <p:spPr>
          <a:xfrm>
            <a:off x="409575" y="1207375"/>
            <a:ext cx="4888626" cy="25251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2a755756be2_0_131"/>
          <p:cNvSpPr txBox="1">
            <a:spLocks noGrp="1"/>
          </p:cNvSpPr>
          <p:nvPr>
            <p:ph type="title"/>
          </p:nvPr>
        </p:nvSpPr>
        <p:spPr>
          <a:xfrm>
            <a:off x="217275" y="117275"/>
            <a:ext cx="4143600" cy="493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Model Comparison</a:t>
            </a:r>
            <a:endParaRPr/>
          </a:p>
        </p:txBody>
      </p:sp>
      <p:sp>
        <p:nvSpPr>
          <p:cNvPr id="404" name="Google Shape;404;g2a755756be2_0_131"/>
          <p:cNvSpPr txBox="1">
            <a:spLocks noGrp="1"/>
          </p:cNvSpPr>
          <p:nvPr>
            <p:ph type="body" idx="1"/>
          </p:nvPr>
        </p:nvSpPr>
        <p:spPr>
          <a:xfrm>
            <a:off x="4802200" y="2627675"/>
            <a:ext cx="4143600" cy="1801800"/>
          </a:xfrm>
          <a:prstGeom prst="rect">
            <a:avLst/>
          </a:prstGeom>
          <a:noFill/>
          <a:ln>
            <a:noFill/>
          </a:ln>
        </p:spPr>
        <p:txBody>
          <a:bodyPr spcFirstLastPara="1" wrap="square" lIns="0" tIns="0" rIns="0" bIns="0" anchor="t" anchorCtr="0">
            <a:noAutofit/>
          </a:bodyPr>
          <a:lstStyle/>
          <a:p>
            <a:pPr marL="457200" lvl="0" indent="-304800" algn="l" rtl="0">
              <a:lnSpc>
                <a:spcPct val="100000"/>
              </a:lnSpc>
              <a:spcBef>
                <a:spcPts val="10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Model 1 (from article): The ROC curve indicates a point with sensitivity of 41.9% and specificity of 95.7%.</a:t>
            </a:r>
            <a:endParaRPr sz="1200">
              <a:solidFill>
                <a:srgbClr val="374151"/>
              </a:solidFill>
              <a:latin typeface="Roboto"/>
              <a:ea typeface="Roboto"/>
              <a:cs typeface="Roboto"/>
              <a:sym typeface="Roboto"/>
            </a:endParaRPr>
          </a:p>
          <a:p>
            <a:pPr marL="457200" lvl="0" indent="0" algn="l" rtl="0">
              <a:lnSpc>
                <a:spcPct val="100000"/>
              </a:lnSpc>
              <a:spcBef>
                <a:spcPts val="100"/>
              </a:spcBef>
              <a:spcAft>
                <a:spcPts val="0"/>
              </a:spcAft>
              <a:buSzPts val="1800"/>
              <a:buNone/>
            </a:pPr>
            <a:endParaRPr sz="1200">
              <a:solidFill>
                <a:srgbClr val="374151"/>
              </a:solidFill>
              <a:latin typeface="Roboto"/>
              <a:ea typeface="Roboto"/>
              <a:cs typeface="Roboto"/>
              <a:sym typeface="Roboto"/>
            </a:endParaRPr>
          </a:p>
          <a:p>
            <a:pPr marL="457200" lvl="0" indent="-304800" algn="l" rtl="0">
              <a:lnSpc>
                <a:spcPct val="100000"/>
              </a:lnSpc>
              <a:spcBef>
                <a:spcPts val="10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Model 2 (Our model): The ROC AUC is 0.783, and additional metrics are provided (precision, recall, and F1-score).</a:t>
            </a:r>
            <a:endParaRPr sz="1200">
              <a:solidFill>
                <a:srgbClr val="374151"/>
              </a:solidFill>
              <a:latin typeface="Roboto"/>
              <a:ea typeface="Roboto"/>
              <a:cs typeface="Roboto"/>
              <a:sym typeface="Roboto"/>
            </a:endParaRPr>
          </a:p>
          <a:p>
            <a:pPr marL="457200" lvl="0" indent="0" algn="l" rtl="0">
              <a:lnSpc>
                <a:spcPct val="100000"/>
              </a:lnSpc>
              <a:spcBef>
                <a:spcPts val="100"/>
              </a:spcBef>
              <a:spcAft>
                <a:spcPts val="0"/>
              </a:spcAft>
              <a:buSzPts val="1800"/>
              <a:buNone/>
            </a:pPr>
            <a:endParaRPr sz="1200">
              <a:solidFill>
                <a:srgbClr val="374151"/>
              </a:solidFill>
              <a:latin typeface="Roboto"/>
              <a:ea typeface="Roboto"/>
              <a:cs typeface="Roboto"/>
              <a:sym typeface="Roboto"/>
            </a:endParaRPr>
          </a:p>
          <a:p>
            <a:pPr marL="457200" lvl="0" indent="-304800" algn="l" rtl="0">
              <a:lnSpc>
                <a:spcPct val="100000"/>
              </a:lnSpc>
              <a:spcBef>
                <a:spcPts val="10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Because True positive more important in this case, our model is out-performing the model </a:t>
            </a:r>
            <a:endParaRPr sz="1200">
              <a:solidFill>
                <a:srgbClr val="374151"/>
              </a:solidFill>
              <a:latin typeface="Roboto"/>
              <a:ea typeface="Roboto"/>
              <a:cs typeface="Roboto"/>
              <a:sym typeface="Roboto"/>
            </a:endParaRPr>
          </a:p>
          <a:p>
            <a:pPr marL="0" lvl="0" indent="0" algn="l" rtl="0">
              <a:lnSpc>
                <a:spcPct val="100000"/>
              </a:lnSpc>
              <a:spcBef>
                <a:spcPts val="100"/>
              </a:spcBef>
              <a:spcAft>
                <a:spcPts val="0"/>
              </a:spcAft>
              <a:buSzPts val="1800"/>
              <a:buNone/>
            </a:pPr>
            <a:endParaRPr/>
          </a:p>
        </p:txBody>
      </p:sp>
      <p:sp>
        <p:nvSpPr>
          <p:cNvPr id="405" name="Google Shape;405;g2a755756be2_0_131"/>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33</a:t>
            </a:fld>
            <a:endParaRPr/>
          </a:p>
        </p:txBody>
      </p:sp>
      <p:pic>
        <p:nvPicPr>
          <p:cNvPr id="406" name="Google Shape;406;g2a755756be2_0_131"/>
          <p:cNvPicPr preferRelativeResize="0"/>
          <p:nvPr/>
        </p:nvPicPr>
        <p:blipFill rotWithShape="1">
          <a:blip r:embed="rId3">
            <a:alphaModFix/>
          </a:blip>
          <a:srcRect/>
          <a:stretch/>
        </p:blipFill>
        <p:spPr>
          <a:xfrm>
            <a:off x="546100" y="687397"/>
            <a:ext cx="3270250" cy="2941953"/>
          </a:xfrm>
          <a:prstGeom prst="rect">
            <a:avLst/>
          </a:prstGeom>
          <a:noFill/>
          <a:ln>
            <a:noFill/>
          </a:ln>
        </p:spPr>
      </p:pic>
      <p:pic>
        <p:nvPicPr>
          <p:cNvPr id="407" name="Google Shape;407;g2a755756be2_0_131"/>
          <p:cNvPicPr preferRelativeResize="0"/>
          <p:nvPr/>
        </p:nvPicPr>
        <p:blipFill rotWithShape="1">
          <a:blip r:embed="rId4">
            <a:alphaModFix/>
          </a:blip>
          <a:srcRect/>
          <a:stretch/>
        </p:blipFill>
        <p:spPr>
          <a:xfrm>
            <a:off x="546100" y="3705675"/>
            <a:ext cx="4143525" cy="960475"/>
          </a:xfrm>
          <a:prstGeom prst="rect">
            <a:avLst/>
          </a:prstGeom>
          <a:noFill/>
          <a:ln>
            <a:noFill/>
          </a:ln>
        </p:spPr>
      </p:pic>
      <p:pic>
        <p:nvPicPr>
          <p:cNvPr id="408" name="Google Shape;408;g2a755756be2_0_131"/>
          <p:cNvPicPr preferRelativeResize="0"/>
          <p:nvPr/>
        </p:nvPicPr>
        <p:blipFill rotWithShape="1">
          <a:blip r:embed="rId5">
            <a:alphaModFix/>
          </a:blip>
          <a:srcRect/>
          <a:stretch/>
        </p:blipFill>
        <p:spPr>
          <a:xfrm>
            <a:off x="4970913" y="199561"/>
            <a:ext cx="3465275" cy="235997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2a831a7ef0f_1_5"/>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End</a:t>
            </a:r>
            <a:endParaRPr/>
          </a:p>
        </p:txBody>
      </p:sp>
      <p:sp>
        <p:nvSpPr>
          <p:cNvPr id="415" name="Google Shape;415;g2a831a7ef0f_1_5"/>
          <p:cNvSpPr txBox="1">
            <a:spLocks noGrp="1"/>
          </p:cNvSpPr>
          <p:nvPr>
            <p:ph type="body" idx="1"/>
          </p:nvPr>
        </p:nvSpPr>
        <p:spPr>
          <a:xfrm>
            <a:off x="485775" y="1108472"/>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416" name="Google Shape;416;g2a831a7ef0f_1_5"/>
          <p:cNvSpPr txBox="1">
            <a:spLocks noGrp="1"/>
          </p:cNvSpPr>
          <p:nvPr>
            <p:ph type="body" idx="2"/>
          </p:nvPr>
        </p:nvSpPr>
        <p:spPr>
          <a:xfrm>
            <a:off x="4826855" y="1108471"/>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417" name="Google Shape;417;g2a831a7ef0f_1_5"/>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2a831a7ef0f_1_16"/>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endParaRPr/>
          </a:p>
        </p:txBody>
      </p:sp>
      <p:sp>
        <p:nvSpPr>
          <p:cNvPr id="424" name="Google Shape;424;g2a831a7ef0f_1_16"/>
          <p:cNvSpPr txBox="1">
            <a:spLocks noGrp="1"/>
          </p:cNvSpPr>
          <p:nvPr>
            <p:ph type="body" idx="1"/>
          </p:nvPr>
        </p:nvSpPr>
        <p:spPr>
          <a:xfrm>
            <a:off x="485775" y="1108472"/>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425" name="Google Shape;425;g2a831a7ef0f_1_16"/>
          <p:cNvSpPr txBox="1">
            <a:spLocks noGrp="1"/>
          </p:cNvSpPr>
          <p:nvPr>
            <p:ph type="body" idx="2"/>
          </p:nvPr>
        </p:nvSpPr>
        <p:spPr>
          <a:xfrm>
            <a:off x="4826855" y="1108471"/>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426" name="Google Shape;426;g2a831a7ef0f_1_16"/>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35</a:t>
            </a:fld>
            <a:endParaRPr/>
          </a:p>
        </p:txBody>
      </p:sp>
      <p:pic>
        <p:nvPicPr>
          <p:cNvPr id="427" name="Google Shape;427;g2a831a7ef0f_1_16"/>
          <p:cNvPicPr preferRelativeResize="0"/>
          <p:nvPr/>
        </p:nvPicPr>
        <p:blipFill rotWithShape="1">
          <a:blip r:embed="rId3">
            <a:alphaModFix/>
          </a:blip>
          <a:srcRect/>
          <a:stretch/>
        </p:blipFill>
        <p:spPr>
          <a:xfrm>
            <a:off x="1100138" y="1109663"/>
            <a:ext cx="6943725" cy="2924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2a755756be2_0_78"/>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endParaRPr/>
          </a:p>
        </p:txBody>
      </p:sp>
      <p:sp>
        <p:nvSpPr>
          <p:cNvPr id="434" name="Google Shape;434;g2a755756be2_0_78"/>
          <p:cNvSpPr txBox="1">
            <a:spLocks noGrp="1"/>
          </p:cNvSpPr>
          <p:nvPr>
            <p:ph type="body" idx="2"/>
          </p:nvPr>
        </p:nvSpPr>
        <p:spPr>
          <a:xfrm>
            <a:off x="5423526" y="1160475"/>
            <a:ext cx="3381000" cy="3433200"/>
          </a:xfrm>
          <a:prstGeom prst="rect">
            <a:avLst/>
          </a:prstGeom>
          <a:noFill/>
          <a:ln>
            <a:noFill/>
          </a:ln>
        </p:spPr>
        <p:txBody>
          <a:bodyPr spcFirstLastPara="1" wrap="square" lIns="0" tIns="0" rIns="0" bIns="0" anchor="t" anchorCtr="0">
            <a:noAutofit/>
          </a:bodyPr>
          <a:lstStyle/>
          <a:p>
            <a:pPr marL="457200" lvl="0" indent="-304800" algn="l" rtl="0">
              <a:lnSpc>
                <a:spcPct val="115000"/>
              </a:lnSpc>
              <a:spcBef>
                <a:spcPts val="150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Interpretation of AUC:.</a:t>
            </a:r>
            <a:endParaRPr sz="1200">
              <a:solidFill>
                <a:srgbClr val="374151"/>
              </a:solidFill>
              <a:latin typeface="Roboto"/>
              <a:ea typeface="Roboto"/>
              <a:cs typeface="Roboto"/>
              <a:sym typeface="Roboto"/>
            </a:endParaRPr>
          </a:p>
          <a:p>
            <a:pPr marL="914400" lvl="1"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A value of 0.783 suggests that the model has a reasonably good ability to discriminate between positive and negative instances.</a:t>
            </a:r>
            <a:endParaRPr sz="120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Performance Benchmarks:</a:t>
            </a:r>
            <a:endParaRPr sz="1200">
              <a:solidFill>
                <a:srgbClr val="374151"/>
              </a:solidFill>
              <a:latin typeface="Roboto"/>
              <a:ea typeface="Roboto"/>
              <a:cs typeface="Roboto"/>
              <a:sym typeface="Roboto"/>
            </a:endParaRPr>
          </a:p>
          <a:p>
            <a:pPr marL="914400" lvl="1"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While there's no universal rule, you can use the following general benchmarks for interpreting AUC:</a:t>
            </a:r>
            <a:endParaRPr sz="1200">
              <a:solidFill>
                <a:srgbClr val="374151"/>
              </a:solidFill>
              <a:latin typeface="Roboto"/>
              <a:ea typeface="Roboto"/>
              <a:cs typeface="Roboto"/>
              <a:sym typeface="Roboto"/>
            </a:endParaRPr>
          </a:p>
          <a:p>
            <a:pPr marL="1371600" lvl="2"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0.5 to 0.6: Poor</a:t>
            </a:r>
            <a:endParaRPr sz="1200">
              <a:solidFill>
                <a:srgbClr val="374151"/>
              </a:solidFill>
              <a:latin typeface="Roboto"/>
              <a:ea typeface="Roboto"/>
              <a:cs typeface="Roboto"/>
              <a:sym typeface="Roboto"/>
            </a:endParaRPr>
          </a:p>
          <a:p>
            <a:pPr marL="1371600" lvl="2"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0.6 to 0.7: Fair</a:t>
            </a:r>
            <a:endParaRPr sz="1200">
              <a:solidFill>
                <a:srgbClr val="374151"/>
              </a:solidFill>
              <a:latin typeface="Roboto"/>
              <a:ea typeface="Roboto"/>
              <a:cs typeface="Roboto"/>
              <a:sym typeface="Roboto"/>
            </a:endParaRPr>
          </a:p>
          <a:p>
            <a:pPr marL="1371600" lvl="2"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0.7 to 0.8: Good</a:t>
            </a:r>
            <a:endParaRPr sz="1200">
              <a:solidFill>
                <a:srgbClr val="374151"/>
              </a:solidFill>
              <a:latin typeface="Roboto"/>
              <a:ea typeface="Roboto"/>
              <a:cs typeface="Roboto"/>
              <a:sym typeface="Roboto"/>
            </a:endParaRPr>
          </a:p>
          <a:p>
            <a:pPr marL="1371600" lvl="2"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0.8 to 0.9: Very good</a:t>
            </a:r>
            <a:endParaRPr sz="1200">
              <a:solidFill>
                <a:srgbClr val="374151"/>
              </a:solidFill>
              <a:latin typeface="Roboto"/>
              <a:ea typeface="Roboto"/>
              <a:cs typeface="Roboto"/>
              <a:sym typeface="Roboto"/>
            </a:endParaRPr>
          </a:p>
          <a:p>
            <a:pPr marL="1371600" lvl="2"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0.9 to 1.0: Excellent</a:t>
            </a:r>
            <a:endParaRPr sz="1200">
              <a:solidFill>
                <a:srgbClr val="374151"/>
              </a:solidFill>
              <a:latin typeface="Roboto"/>
              <a:ea typeface="Roboto"/>
              <a:cs typeface="Roboto"/>
              <a:sym typeface="Roboto"/>
            </a:endParaRPr>
          </a:p>
          <a:p>
            <a:pPr marL="457200" lvl="0" indent="-342900" algn="l" rtl="0">
              <a:lnSpc>
                <a:spcPct val="100000"/>
              </a:lnSpc>
              <a:spcBef>
                <a:spcPts val="0"/>
              </a:spcBef>
              <a:spcAft>
                <a:spcPts val="0"/>
              </a:spcAft>
              <a:buSzPts val="1800"/>
              <a:buChar char="●"/>
            </a:pPr>
            <a:endParaRPr/>
          </a:p>
        </p:txBody>
      </p:sp>
      <p:sp>
        <p:nvSpPr>
          <p:cNvPr id="435" name="Google Shape;435;g2a755756be2_0_78"/>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36</a:t>
            </a:fld>
            <a:endParaRPr/>
          </a:p>
        </p:txBody>
      </p:sp>
      <p:pic>
        <p:nvPicPr>
          <p:cNvPr id="436" name="Google Shape;436;g2a755756be2_0_78"/>
          <p:cNvPicPr preferRelativeResize="0"/>
          <p:nvPr/>
        </p:nvPicPr>
        <p:blipFill rotWithShape="1">
          <a:blip r:embed="rId3">
            <a:alphaModFix/>
          </a:blip>
          <a:srcRect/>
          <a:stretch/>
        </p:blipFill>
        <p:spPr>
          <a:xfrm>
            <a:off x="485775" y="1108475"/>
            <a:ext cx="4672300" cy="3182025"/>
          </a:xfrm>
          <a:prstGeom prst="rect">
            <a:avLst/>
          </a:prstGeom>
          <a:noFill/>
          <a:ln>
            <a:noFill/>
          </a:ln>
        </p:spPr>
      </p:pic>
      <p:pic>
        <p:nvPicPr>
          <p:cNvPr id="437" name="Google Shape;437;g2a755756be2_0_78"/>
          <p:cNvPicPr preferRelativeResize="0"/>
          <p:nvPr/>
        </p:nvPicPr>
        <p:blipFill rotWithShape="1">
          <a:blip r:embed="rId3">
            <a:alphaModFix/>
          </a:blip>
          <a:srcRect/>
          <a:stretch/>
        </p:blipFill>
        <p:spPr>
          <a:xfrm>
            <a:off x="485775" y="1108475"/>
            <a:ext cx="4672300" cy="3182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12"/>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Predictor Weight Importance</a:t>
            </a:r>
            <a:endParaRPr/>
          </a:p>
        </p:txBody>
      </p:sp>
      <p:sp>
        <p:nvSpPr>
          <p:cNvPr id="452" name="Google Shape;452;p12"/>
          <p:cNvSpPr txBox="1">
            <a:spLocks noGrp="1"/>
          </p:cNvSpPr>
          <p:nvPr>
            <p:ph type="body" idx="1"/>
          </p:nvPr>
        </p:nvSpPr>
        <p:spPr>
          <a:xfrm>
            <a:off x="485775" y="753684"/>
            <a:ext cx="3761105" cy="377673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200"/>
              <a:buNone/>
            </a:pPr>
            <a:r>
              <a:rPr lang="en-US" sz="1200"/>
              <a:t>Capture non-linear relationships: </a:t>
            </a:r>
            <a:endParaRPr/>
          </a:p>
          <a:p>
            <a:pPr marL="544116" lvl="2" indent="-285750" algn="l" rtl="0">
              <a:lnSpc>
                <a:spcPct val="100000"/>
              </a:lnSpc>
              <a:spcBef>
                <a:spcPts val="600"/>
              </a:spcBef>
              <a:spcAft>
                <a:spcPts val="0"/>
              </a:spcAft>
              <a:buClr>
                <a:schemeClr val="dk1"/>
              </a:buClr>
              <a:buSzPts val="1000"/>
              <a:buChar char="•"/>
            </a:pPr>
            <a:r>
              <a:rPr lang="en-US" sz="1000"/>
              <a:t>Non-linear relationships between features and y that are not fully capture by correlation alone</a:t>
            </a:r>
            <a:endParaRPr/>
          </a:p>
          <a:p>
            <a:pPr marL="0" lvl="0" indent="0" algn="l" rtl="0">
              <a:lnSpc>
                <a:spcPct val="100000"/>
              </a:lnSpc>
              <a:spcBef>
                <a:spcPts val="1400"/>
              </a:spcBef>
              <a:spcAft>
                <a:spcPts val="0"/>
              </a:spcAft>
              <a:buClr>
                <a:schemeClr val="dk1"/>
              </a:buClr>
              <a:buSzPts val="1200"/>
              <a:buNone/>
            </a:pPr>
            <a:r>
              <a:rPr lang="en-US" sz="1200"/>
              <a:t>Multicollinearity: </a:t>
            </a:r>
            <a:endParaRPr/>
          </a:p>
          <a:p>
            <a:pPr marL="544116" lvl="2" indent="-285750" algn="l" rtl="0">
              <a:lnSpc>
                <a:spcPct val="100000"/>
              </a:lnSpc>
              <a:spcBef>
                <a:spcPts val="600"/>
              </a:spcBef>
              <a:spcAft>
                <a:spcPts val="0"/>
              </a:spcAft>
              <a:buClr>
                <a:schemeClr val="dk1"/>
              </a:buClr>
              <a:buSzPts val="1000"/>
              <a:buChar char="•"/>
            </a:pPr>
            <a:r>
              <a:rPr lang="en-US" sz="1000"/>
              <a:t>Affect model differently from correlation which merely use pairwise relationships</a:t>
            </a:r>
            <a:endParaRPr/>
          </a:p>
          <a:p>
            <a:pPr marL="0" lvl="0" indent="0" algn="l" rtl="0">
              <a:lnSpc>
                <a:spcPct val="100000"/>
              </a:lnSpc>
              <a:spcBef>
                <a:spcPts val="1400"/>
              </a:spcBef>
              <a:spcAft>
                <a:spcPts val="0"/>
              </a:spcAft>
              <a:buClr>
                <a:schemeClr val="dk1"/>
              </a:buClr>
              <a:buSzPts val="1200"/>
              <a:buNone/>
            </a:pPr>
            <a:r>
              <a:rPr lang="en-US" sz="1200"/>
              <a:t>Features interactions</a:t>
            </a:r>
            <a:endParaRPr/>
          </a:p>
          <a:p>
            <a:pPr marL="544116" lvl="2" indent="-285750" algn="l" rtl="0">
              <a:lnSpc>
                <a:spcPct val="100000"/>
              </a:lnSpc>
              <a:spcBef>
                <a:spcPts val="600"/>
              </a:spcBef>
              <a:spcAft>
                <a:spcPts val="0"/>
              </a:spcAft>
              <a:buClr>
                <a:schemeClr val="dk1"/>
              </a:buClr>
              <a:buSzPts val="1000"/>
              <a:buChar char="•"/>
            </a:pPr>
            <a:r>
              <a:rPr lang="en-US" sz="1000"/>
              <a:t>Capture interactions between features, where the combined effect of two or more features affects the target differently than the individual effects. combined effects on y</a:t>
            </a:r>
            <a:endParaRPr/>
          </a:p>
          <a:p>
            <a:pPr marL="0" lvl="0" indent="0" algn="l" rtl="0">
              <a:lnSpc>
                <a:spcPct val="100000"/>
              </a:lnSpc>
              <a:spcBef>
                <a:spcPts val="1400"/>
              </a:spcBef>
              <a:spcAft>
                <a:spcPts val="0"/>
              </a:spcAft>
              <a:buClr>
                <a:schemeClr val="dk1"/>
              </a:buClr>
              <a:buSzPts val="1200"/>
              <a:buNone/>
            </a:pPr>
            <a:r>
              <a:rPr lang="en-US" sz="1200"/>
              <a:t>Higher noise sensitivity</a:t>
            </a:r>
            <a:endParaRPr/>
          </a:p>
          <a:p>
            <a:pPr marL="544116" lvl="2" indent="-285750" algn="l" rtl="0">
              <a:lnSpc>
                <a:spcPct val="100000"/>
              </a:lnSpc>
              <a:spcBef>
                <a:spcPts val="600"/>
              </a:spcBef>
              <a:spcAft>
                <a:spcPts val="0"/>
              </a:spcAft>
              <a:buClr>
                <a:schemeClr val="dk1"/>
              </a:buClr>
              <a:buSzPts val="1000"/>
              <a:buChar char="•"/>
            </a:pPr>
            <a:r>
              <a:rPr lang="en-US" sz="1000"/>
              <a:t>Correlation might be sensitive to noise or outliers in the data, while permutation importance tends to be more robust. </a:t>
            </a:r>
            <a:endParaRPr/>
          </a:p>
          <a:p>
            <a:pPr marL="544116" lvl="2" indent="-285750" algn="l" rtl="0">
              <a:lnSpc>
                <a:spcPct val="100000"/>
              </a:lnSpc>
              <a:spcBef>
                <a:spcPts val="600"/>
              </a:spcBef>
              <a:spcAft>
                <a:spcPts val="0"/>
              </a:spcAft>
              <a:buClr>
                <a:schemeClr val="dk1"/>
              </a:buClr>
              <a:buSzPts val="1000"/>
              <a:buChar char="•"/>
            </a:pPr>
            <a:r>
              <a:rPr lang="en-US" sz="1000"/>
              <a:t>If a feature has a strong impact on model performance, permutation importance would be likely to reflect the weight more reliably.</a:t>
            </a:r>
            <a:endParaRPr/>
          </a:p>
          <a:p>
            <a:pPr marL="0" lvl="0" indent="0" algn="l" rtl="0">
              <a:lnSpc>
                <a:spcPct val="100000"/>
              </a:lnSpc>
              <a:spcBef>
                <a:spcPts val="1400"/>
              </a:spcBef>
              <a:spcAft>
                <a:spcPts val="0"/>
              </a:spcAft>
              <a:buClr>
                <a:schemeClr val="dk1"/>
              </a:buClr>
              <a:buSzPts val="1800"/>
              <a:buNone/>
            </a:pPr>
            <a:endParaRPr/>
          </a:p>
        </p:txBody>
      </p:sp>
      <p:pic>
        <p:nvPicPr>
          <p:cNvPr id="453" name="Google Shape;453;p12" descr="A graph of a number of blood samples&#10;&#10;Description automatically generated with medium confidence"/>
          <p:cNvPicPr preferRelativeResize="0"/>
          <p:nvPr/>
        </p:nvPicPr>
        <p:blipFill rotWithShape="1">
          <a:blip r:embed="rId3">
            <a:alphaModFix/>
          </a:blip>
          <a:srcRect/>
          <a:stretch/>
        </p:blipFill>
        <p:spPr>
          <a:xfrm>
            <a:off x="4463415" y="804485"/>
            <a:ext cx="4341080" cy="3776739"/>
          </a:xfrm>
          <a:prstGeom prst="rect">
            <a:avLst/>
          </a:prstGeom>
          <a:noFill/>
          <a:ln>
            <a:noFill/>
          </a:ln>
        </p:spPr>
      </p:pic>
      <p:sp>
        <p:nvSpPr>
          <p:cNvPr id="454" name="Google Shape;454;p12"/>
          <p:cNvSpPr txBox="1">
            <a:spLocks noGrp="1"/>
          </p:cNvSpPr>
          <p:nvPr>
            <p:ph type="sldNum" idx="12"/>
          </p:nvPr>
        </p:nvSpPr>
        <p:spPr>
          <a:xfrm>
            <a:off x="414656" y="4773942"/>
            <a:ext cx="296333" cy="161583"/>
          </a:xfrm>
          <a:prstGeom prst="rect">
            <a:avLst/>
          </a:prstGeom>
          <a:noFill/>
          <a:ln>
            <a:noFill/>
          </a:ln>
        </p:spPr>
        <p:txBody>
          <a:bodyPr spcFirstLastPara="1" wrap="square" lIns="0" tIns="0" rIns="0" bIns="0"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13"/>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GLM Model Selection</a:t>
            </a:r>
            <a:endParaRPr/>
          </a:p>
        </p:txBody>
      </p:sp>
      <p:sp>
        <p:nvSpPr>
          <p:cNvPr id="460" name="Google Shape;460;p13"/>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38</a:t>
            </a:fld>
            <a:endParaRPr/>
          </a:p>
        </p:txBody>
      </p:sp>
      <p:sp>
        <p:nvSpPr>
          <p:cNvPr id="461" name="Google Shape;461;p13"/>
          <p:cNvSpPr txBox="1"/>
          <p:nvPr/>
        </p:nvSpPr>
        <p:spPr>
          <a:xfrm>
            <a:off x="420132" y="1717685"/>
            <a:ext cx="457200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The generalized linear model (GLM) relates the linear predictor to the mean of the response variable through a link function. For binary logistic regression, a common type of GLM used for classification problems, the model can be expressed as follows:</a:t>
            </a:r>
            <a:endParaRPr sz="1400" b="0" i="0" u="none" strike="noStrike" cap="none">
              <a:solidFill>
                <a:srgbClr val="000000"/>
              </a:solidFill>
              <a:latin typeface="Arial"/>
              <a:ea typeface="Arial"/>
              <a:cs typeface="Arial"/>
              <a:sym typeface="Arial"/>
            </a:endParaRPr>
          </a:p>
        </p:txBody>
      </p:sp>
      <p:pic>
        <p:nvPicPr>
          <p:cNvPr id="462" name="Google Shape;462;p13"/>
          <p:cNvPicPr preferRelativeResize="0"/>
          <p:nvPr/>
        </p:nvPicPr>
        <p:blipFill rotWithShape="1">
          <a:blip r:embed="rId3">
            <a:alphaModFix/>
          </a:blip>
          <a:srcRect/>
          <a:stretch/>
        </p:blipFill>
        <p:spPr>
          <a:xfrm>
            <a:off x="420132" y="2594819"/>
            <a:ext cx="3403775" cy="469924"/>
          </a:xfrm>
          <a:prstGeom prst="rect">
            <a:avLst/>
          </a:prstGeom>
          <a:noFill/>
          <a:ln>
            <a:noFill/>
          </a:ln>
        </p:spPr>
      </p:pic>
      <p:pic>
        <p:nvPicPr>
          <p:cNvPr id="463" name="Google Shape;463;p13"/>
          <p:cNvPicPr preferRelativeResize="0"/>
          <p:nvPr/>
        </p:nvPicPr>
        <p:blipFill rotWithShape="1">
          <a:blip r:embed="rId4">
            <a:alphaModFix/>
          </a:blip>
          <a:srcRect/>
          <a:stretch/>
        </p:blipFill>
        <p:spPr>
          <a:xfrm>
            <a:off x="420132" y="3176681"/>
            <a:ext cx="5381156" cy="948670"/>
          </a:xfrm>
          <a:prstGeom prst="rect">
            <a:avLst/>
          </a:prstGeom>
          <a:noFill/>
          <a:ln>
            <a:noFill/>
          </a:ln>
        </p:spPr>
      </p:pic>
      <p:sp>
        <p:nvSpPr>
          <p:cNvPr id="464" name="Google Shape;464;p13"/>
          <p:cNvSpPr txBox="1"/>
          <p:nvPr/>
        </p:nvSpPr>
        <p:spPr>
          <a:xfrm>
            <a:off x="420132" y="764173"/>
            <a:ext cx="457200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GLMs are particularly useful when the assumptions of classical linear regression are not met, such as when dealing with non-normally distributed and heteroscedastic data or when modeling binary outcomes.</a:t>
            </a:r>
            <a:endParaRPr sz="1400" b="0" i="0" u="none" strike="noStrike" cap="none">
              <a:solidFill>
                <a:srgbClr val="000000"/>
              </a:solidFill>
              <a:latin typeface="Arial"/>
              <a:ea typeface="Arial"/>
              <a:cs typeface="Arial"/>
              <a:sym typeface="Arial"/>
            </a:endParaRPr>
          </a:p>
        </p:txBody>
      </p:sp>
      <p:sp>
        <p:nvSpPr>
          <p:cNvPr id="465" name="Google Shape;465;p13"/>
          <p:cNvSpPr txBox="1"/>
          <p:nvPr/>
        </p:nvSpPr>
        <p:spPr>
          <a:xfrm>
            <a:off x="5288246" y="739024"/>
            <a:ext cx="3516248" cy="21236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Interpretability: The coefficients in GLMs provide interpretable information about the impact of predictors on the probability of the outcome.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Probabilistic Predictions: GLMs naturally output probabilities, allowing users to make probabilistic interpretations of classification results.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Flexibility: GLMs can be adapted to handle different types of response variable distributions, making them versatile for various data types.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14"/>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GLM Model Result (Original)</a:t>
            </a:r>
            <a:endParaRPr/>
          </a:p>
        </p:txBody>
      </p:sp>
      <p:sp>
        <p:nvSpPr>
          <p:cNvPr id="471" name="Google Shape;471;p14"/>
          <p:cNvSpPr txBox="1">
            <a:spLocks noGrp="1"/>
          </p:cNvSpPr>
          <p:nvPr>
            <p:ph type="sldNum" idx="12"/>
          </p:nvPr>
        </p:nvSpPr>
        <p:spPr>
          <a:xfrm>
            <a:off x="420132" y="4723764"/>
            <a:ext cx="296333" cy="161583"/>
          </a:xfrm>
          <a:prstGeom prst="rect">
            <a:avLst/>
          </a:prstGeom>
          <a:noFill/>
          <a:ln>
            <a:noFill/>
          </a:ln>
        </p:spPr>
        <p:txBody>
          <a:bodyPr spcFirstLastPara="1" wrap="square" lIns="0" tIns="0" rIns="0" bIns="0"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39</a:t>
            </a:fld>
            <a:endParaRPr/>
          </a:p>
        </p:txBody>
      </p:sp>
      <p:pic>
        <p:nvPicPr>
          <p:cNvPr id="472" name="Google Shape;472;p14"/>
          <p:cNvPicPr preferRelativeResize="0"/>
          <p:nvPr/>
        </p:nvPicPr>
        <p:blipFill rotWithShape="1">
          <a:blip r:embed="rId3">
            <a:alphaModFix/>
          </a:blip>
          <a:srcRect/>
          <a:stretch/>
        </p:blipFill>
        <p:spPr>
          <a:xfrm>
            <a:off x="485775" y="1845650"/>
            <a:ext cx="3870900" cy="2726349"/>
          </a:xfrm>
          <a:prstGeom prst="rect">
            <a:avLst/>
          </a:prstGeom>
          <a:noFill/>
          <a:ln>
            <a:noFill/>
          </a:ln>
        </p:spPr>
      </p:pic>
      <p:pic>
        <p:nvPicPr>
          <p:cNvPr id="473" name="Google Shape;473;p14"/>
          <p:cNvPicPr preferRelativeResize="0"/>
          <p:nvPr/>
        </p:nvPicPr>
        <p:blipFill rotWithShape="1">
          <a:blip r:embed="rId4">
            <a:alphaModFix/>
          </a:blip>
          <a:srcRect/>
          <a:stretch/>
        </p:blipFill>
        <p:spPr>
          <a:xfrm>
            <a:off x="525644" y="750010"/>
            <a:ext cx="2190180" cy="1059100"/>
          </a:xfrm>
          <a:prstGeom prst="rect">
            <a:avLst/>
          </a:prstGeom>
          <a:noFill/>
          <a:ln>
            <a:noFill/>
          </a:ln>
        </p:spPr>
      </p:pic>
      <p:sp>
        <p:nvSpPr>
          <p:cNvPr id="474" name="Google Shape;474;p14"/>
          <p:cNvSpPr txBox="1"/>
          <p:nvPr/>
        </p:nvSpPr>
        <p:spPr>
          <a:xfrm>
            <a:off x="5337554" y="203909"/>
            <a:ext cx="3516248"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So, for logistic regression, the log-odds of the probability of the positive class is modeled as a linear combination of the predictor variables.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If we have a specific set of coefficients like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β0=−5.6828 and β1(MCH) = -1.6901, it means the logistic regression model for the data 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pic>
        <p:nvPicPr>
          <p:cNvPr id="475" name="Google Shape;475;p14"/>
          <p:cNvPicPr preferRelativeResize="0"/>
          <p:nvPr/>
        </p:nvPicPr>
        <p:blipFill rotWithShape="1">
          <a:blip r:embed="rId5">
            <a:alphaModFix/>
          </a:blip>
          <a:srcRect/>
          <a:stretch/>
        </p:blipFill>
        <p:spPr>
          <a:xfrm>
            <a:off x="5504746" y="1623210"/>
            <a:ext cx="2412753" cy="398278"/>
          </a:xfrm>
          <a:prstGeom prst="rect">
            <a:avLst/>
          </a:prstGeom>
          <a:noFill/>
          <a:ln>
            <a:noFill/>
          </a:ln>
        </p:spPr>
      </p:pic>
      <p:sp>
        <p:nvSpPr>
          <p:cNvPr id="476" name="Google Shape;476;p14"/>
          <p:cNvSpPr txBox="1"/>
          <p:nvPr/>
        </p:nvSpPr>
        <p:spPr>
          <a:xfrm>
            <a:off x="5297526" y="2110409"/>
            <a:ext cx="3556276"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Intercept (β0): When all predictor variables are zero, the log-odds of the positive class is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−5.6828.</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Coefficient for x1(β1): A one-unit increase in X1 is associated with a −1.6901 decrease in the log-odds of the positive class.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To interpret the coefficients, we can exponentiate them to obtain odds ratios. For example, e^(-1.6901) would give us the odds ratio associated with a one-unit increase in X1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4">
          <a:extLst>
            <a:ext uri="{FF2B5EF4-FFF2-40B4-BE49-F238E27FC236}">
              <a16:creationId xmlns:a16="http://schemas.microsoft.com/office/drawing/2014/main" id="{A166FFCF-DE01-EDF5-5414-97D9B50B67BD}"/>
            </a:ext>
          </a:extLst>
        </p:cNvPr>
        <p:cNvGrpSpPr/>
        <p:nvPr/>
      </p:nvGrpSpPr>
      <p:grpSpPr>
        <a:xfrm>
          <a:off x="0" y="0"/>
          <a:ext cx="0" cy="0"/>
          <a:chOff x="0" y="0"/>
          <a:chExt cx="0" cy="0"/>
        </a:xfrm>
      </p:grpSpPr>
      <p:sp>
        <p:nvSpPr>
          <p:cNvPr id="1035" name="Google Shape;1035;p47">
            <a:extLst>
              <a:ext uri="{FF2B5EF4-FFF2-40B4-BE49-F238E27FC236}">
                <a16:creationId xmlns:a16="http://schemas.microsoft.com/office/drawing/2014/main" id="{BBF3E081-712A-901C-E13E-B595EFE1F364}"/>
              </a:ext>
            </a:extLst>
          </p:cNvPr>
          <p:cNvSpPr txBox="1">
            <a:spLocks noGrp="1"/>
          </p:cNvSpPr>
          <p:nvPr>
            <p:ph type="title"/>
          </p:nvPr>
        </p:nvSpPr>
        <p:spPr>
          <a:xfrm>
            <a:off x="508789" y="405530"/>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latin typeface="Arial"/>
                <a:ea typeface="Arial"/>
                <a:cs typeface="Arial"/>
                <a:sym typeface="Arial"/>
              </a:rPr>
              <a:t>Data Profile</a:t>
            </a:r>
            <a:endParaRPr/>
          </a:p>
        </p:txBody>
      </p:sp>
      <p:sp>
        <p:nvSpPr>
          <p:cNvPr id="1036" name="Google Shape;1036;p47">
            <a:extLst>
              <a:ext uri="{FF2B5EF4-FFF2-40B4-BE49-F238E27FC236}">
                <a16:creationId xmlns:a16="http://schemas.microsoft.com/office/drawing/2014/main" id="{686F91E4-F2FA-8D31-BB86-C5FF683095CA}"/>
              </a:ext>
            </a:extLst>
          </p:cNvPr>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4</a:t>
            </a:fld>
            <a:endParaRPr/>
          </a:p>
        </p:txBody>
      </p:sp>
      <p:graphicFrame>
        <p:nvGraphicFramePr>
          <p:cNvPr id="1037" name="Google Shape;1037;p47">
            <a:extLst>
              <a:ext uri="{FF2B5EF4-FFF2-40B4-BE49-F238E27FC236}">
                <a16:creationId xmlns:a16="http://schemas.microsoft.com/office/drawing/2014/main" id="{756158B9-E6A2-43BD-E1C1-76C35A333F9E}"/>
              </a:ext>
            </a:extLst>
          </p:cNvPr>
          <p:cNvGraphicFramePr/>
          <p:nvPr/>
        </p:nvGraphicFramePr>
        <p:xfrm>
          <a:off x="508789" y="1545945"/>
          <a:ext cx="4498933" cy="30312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38" name="Google Shape;1038;p47">
            <a:extLst>
              <a:ext uri="{FF2B5EF4-FFF2-40B4-BE49-F238E27FC236}">
                <a16:creationId xmlns:a16="http://schemas.microsoft.com/office/drawing/2014/main" id="{D0443286-649A-0C75-79BF-D89D49BBABD2}"/>
              </a:ext>
            </a:extLst>
          </p:cNvPr>
          <p:cNvGraphicFramePr/>
          <p:nvPr/>
        </p:nvGraphicFramePr>
        <p:xfrm>
          <a:off x="5357851" y="2571750"/>
          <a:ext cx="3023638" cy="1867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39" name="Google Shape;1039;p47">
            <a:extLst>
              <a:ext uri="{FF2B5EF4-FFF2-40B4-BE49-F238E27FC236}">
                <a16:creationId xmlns:a16="http://schemas.microsoft.com/office/drawing/2014/main" id="{D4BA92D7-FA6A-A5B7-0285-57BF1E703723}"/>
              </a:ext>
            </a:extLst>
          </p:cNvPr>
          <p:cNvGraphicFramePr/>
          <p:nvPr/>
        </p:nvGraphicFramePr>
        <p:xfrm>
          <a:off x="5203527" y="1710883"/>
          <a:ext cx="3177975" cy="926825"/>
        </p:xfrm>
        <a:graphic>
          <a:graphicData uri="http://schemas.openxmlformats.org/drawingml/2006/table">
            <a:tbl>
              <a:tblPr>
                <a:noFill/>
                <a:tableStyleId>{1D4574DB-FFBC-4FFA-9DCC-3F8BA8A3E00F}</a:tableStyleId>
              </a:tblPr>
              <a:tblGrid>
                <a:gridCol w="731350">
                  <a:extLst>
                    <a:ext uri="{9D8B030D-6E8A-4147-A177-3AD203B41FA5}">
                      <a16:colId xmlns:a16="http://schemas.microsoft.com/office/drawing/2014/main" val="20000"/>
                    </a:ext>
                  </a:extLst>
                </a:gridCol>
                <a:gridCol w="2446625">
                  <a:extLst>
                    <a:ext uri="{9D8B030D-6E8A-4147-A177-3AD203B41FA5}">
                      <a16:colId xmlns:a16="http://schemas.microsoft.com/office/drawing/2014/main" val="20001"/>
                    </a:ext>
                  </a:extLst>
                </a:gridCol>
              </a:tblGrid>
              <a:tr h="2562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Data Dimension</a:t>
                      </a:r>
                      <a:endParaRPr sz="800" b="1" i="0" u="none" strike="noStrike" cap="none" dirty="0">
                        <a:solidFill>
                          <a:srgbClr val="FFFFFF"/>
                        </a:solidFill>
                        <a:latin typeface="Calibri"/>
                        <a:ea typeface="Calibri"/>
                        <a:cs typeface="Calibri"/>
                        <a:sym typeface="Calibri"/>
                      </a:endParaRPr>
                    </a:p>
                  </a:txBody>
                  <a:tcPr marL="4775" marR="4775" marT="4775" marB="0" anchor="b">
                    <a:solidFill>
                      <a:srgbClr val="BEAFCF"/>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Descriptions</a:t>
                      </a:r>
                      <a:endParaRPr sz="800" b="1" i="0" u="none" strike="noStrike" cap="none" dirty="0">
                        <a:solidFill>
                          <a:srgbClr val="FFFFFF"/>
                        </a:solidFill>
                        <a:latin typeface="Calibri"/>
                        <a:ea typeface="Calibri"/>
                        <a:cs typeface="Calibri"/>
                        <a:sym typeface="Calibri"/>
                      </a:endParaRPr>
                    </a:p>
                  </a:txBody>
                  <a:tcPr marL="4775" marR="4775" marT="4775" marB="0" anchor="b">
                    <a:solidFill>
                      <a:srgbClr val="BEAFCF"/>
                    </a:solidFill>
                  </a:tcPr>
                </a:tc>
                <a:extLst>
                  <a:ext uri="{0D108BD9-81ED-4DB2-BD59-A6C34878D82A}">
                    <a16:rowId xmlns:a16="http://schemas.microsoft.com/office/drawing/2014/main" val="10000"/>
                  </a:ext>
                </a:extLst>
              </a:tr>
              <a:tr h="2562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Data Variables</a:t>
                      </a:r>
                      <a:endParaRPr sz="800" b="0" i="0" u="none" strike="noStrike" cap="none" dirty="0">
                        <a:solidFill>
                          <a:srgbClr val="000000"/>
                        </a:solidFill>
                        <a:latin typeface="Calibri"/>
                        <a:ea typeface="Calibri"/>
                        <a:cs typeface="Calibri"/>
                        <a:sym typeface="Calibri"/>
                      </a:endParaRPr>
                    </a:p>
                  </a:txBody>
                  <a:tcPr marL="4775" marR="4775" marT="4775"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from 97,000 cancer patients, including 217 </a:t>
                      </a:r>
                      <a:r>
                        <a:rPr lang="en-US" sz="800" u="none" strike="noStrike" cap="none" dirty="0" err="1"/>
                        <a:t>tMN</a:t>
                      </a:r>
                      <a:r>
                        <a:rPr lang="en-US" sz="800" u="none" strike="noStrike" cap="none" dirty="0"/>
                        <a:t> patients</a:t>
                      </a:r>
                      <a:endParaRPr sz="800" b="0" i="0" u="none" strike="noStrike" cap="none" dirty="0">
                        <a:solidFill>
                          <a:srgbClr val="000000"/>
                        </a:solidFill>
                        <a:latin typeface="Calibri"/>
                        <a:ea typeface="Calibri"/>
                        <a:cs typeface="Calibri"/>
                        <a:sym typeface="Calibri"/>
                      </a:endParaRPr>
                    </a:p>
                  </a:txBody>
                  <a:tcPr marL="4775" marR="4775" marT="4775" marB="0" anchor="b"/>
                </a:tc>
                <a:extLst>
                  <a:ext uri="{0D108BD9-81ED-4DB2-BD59-A6C34878D82A}">
                    <a16:rowId xmlns:a16="http://schemas.microsoft.com/office/drawing/2014/main" val="10001"/>
                  </a:ext>
                </a:extLst>
              </a:tr>
              <a:tr h="1381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t>Data Size</a:t>
                      </a:r>
                      <a:endParaRPr sz="800" b="0" i="0" u="none" strike="noStrike" cap="none">
                        <a:solidFill>
                          <a:srgbClr val="000000"/>
                        </a:solidFill>
                        <a:latin typeface="Calibri"/>
                        <a:ea typeface="Calibri"/>
                        <a:cs typeface="Calibri"/>
                        <a:sym typeface="Calibri"/>
                      </a:endParaRPr>
                    </a:p>
                  </a:txBody>
                  <a:tcPr marL="4775" marR="4775" marT="4775"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5 million records after cleaning duplicates</a:t>
                      </a:r>
                      <a:endParaRPr sz="800" b="0" i="0" u="none" strike="noStrike" cap="none" dirty="0">
                        <a:solidFill>
                          <a:srgbClr val="000000"/>
                        </a:solidFill>
                        <a:latin typeface="Calibri"/>
                        <a:ea typeface="Calibri"/>
                        <a:cs typeface="Calibri"/>
                        <a:sym typeface="Calibri"/>
                      </a:endParaRPr>
                    </a:p>
                  </a:txBody>
                  <a:tcPr marL="4775" marR="4775" marT="4775" marB="0" anchor="b"/>
                </a:tc>
                <a:extLst>
                  <a:ext uri="{0D108BD9-81ED-4DB2-BD59-A6C34878D82A}">
                    <a16:rowId xmlns:a16="http://schemas.microsoft.com/office/drawing/2014/main" val="10002"/>
                  </a:ext>
                </a:extLst>
              </a:tr>
              <a:tr h="1381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Data Type</a:t>
                      </a:r>
                      <a:endParaRPr sz="800" b="0" i="0" u="none" strike="noStrike" cap="none" dirty="0">
                        <a:solidFill>
                          <a:srgbClr val="000000"/>
                        </a:solidFill>
                        <a:latin typeface="Calibri"/>
                        <a:ea typeface="Calibri"/>
                        <a:cs typeface="Calibri"/>
                        <a:sym typeface="Calibri"/>
                      </a:endParaRPr>
                    </a:p>
                  </a:txBody>
                  <a:tcPr marL="4775" marR="4775" marT="4775"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Time-based numerical data, categorical data</a:t>
                      </a:r>
                      <a:endParaRPr sz="800" b="0" i="0" u="none" strike="noStrike" cap="none" dirty="0">
                        <a:solidFill>
                          <a:srgbClr val="000000"/>
                        </a:solidFill>
                        <a:latin typeface="Calibri"/>
                        <a:ea typeface="Calibri"/>
                        <a:cs typeface="Calibri"/>
                        <a:sym typeface="Calibri"/>
                      </a:endParaRPr>
                    </a:p>
                  </a:txBody>
                  <a:tcPr marL="4775" marR="4775" marT="4775" marB="0" anchor="b"/>
                </a:tc>
                <a:extLst>
                  <a:ext uri="{0D108BD9-81ED-4DB2-BD59-A6C34878D82A}">
                    <a16:rowId xmlns:a16="http://schemas.microsoft.com/office/drawing/2014/main" val="10003"/>
                  </a:ext>
                </a:extLst>
              </a:tr>
              <a:tr h="1381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latin typeface="Arial"/>
                          <a:ea typeface="Arial"/>
                          <a:cs typeface="Arial"/>
                          <a:sym typeface="Arial"/>
                        </a:rPr>
                        <a:t>Target</a:t>
                      </a:r>
                      <a:endParaRPr sz="800" b="0" i="0" u="none" strike="noStrike" cap="none">
                        <a:solidFill>
                          <a:srgbClr val="000000"/>
                        </a:solidFill>
                        <a:latin typeface="Arial"/>
                        <a:ea typeface="Arial"/>
                        <a:cs typeface="Arial"/>
                        <a:sym typeface="Arial"/>
                      </a:endParaRPr>
                    </a:p>
                  </a:txBody>
                  <a:tcPr marL="4775" marR="4775" marT="4775" marB="0" anchor="b"/>
                </a:tc>
                <a:tc>
                  <a:txBody>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rgbClr val="000000"/>
                          </a:solidFill>
                          <a:latin typeface="Arial"/>
                          <a:ea typeface="Arial"/>
                          <a:cs typeface="Arial"/>
                          <a:sym typeface="Arial"/>
                        </a:rPr>
                        <a:t>19 categories </a:t>
                      </a:r>
                      <a:r>
                        <a:rPr lang="en-US" sz="800" b="0" i="0" u="none" strike="noStrike" cap="none" dirty="0"/>
                        <a:t>hematological parameters</a:t>
                      </a:r>
                      <a:endParaRPr sz="800" u="none" strike="noStrike" cap="none" dirty="0"/>
                    </a:p>
                  </a:txBody>
                  <a:tcPr marL="4775" marR="4775" marT="4775" marB="0" anchor="b"/>
                </a:tc>
                <a:extLst>
                  <a:ext uri="{0D108BD9-81ED-4DB2-BD59-A6C34878D82A}">
                    <a16:rowId xmlns:a16="http://schemas.microsoft.com/office/drawing/2014/main" val="10004"/>
                  </a:ext>
                </a:extLst>
              </a:tr>
            </a:tbl>
          </a:graphicData>
        </a:graphic>
      </p:graphicFrame>
      <p:grpSp>
        <p:nvGrpSpPr>
          <p:cNvPr id="1040" name="Google Shape;1040;p47">
            <a:extLst>
              <a:ext uri="{FF2B5EF4-FFF2-40B4-BE49-F238E27FC236}">
                <a16:creationId xmlns:a16="http://schemas.microsoft.com/office/drawing/2014/main" id="{44C24586-F704-0E91-27C6-1D023BC10AA5}"/>
              </a:ext>
            </a:extLst>
          </p:cNvPr>
          <p:cNvGrpSpPr/>
          <p:nvPr/>
        </p:nvGrpSpPr>
        <p:grpSpPr>
          <a:xfrm>
            <a:off x="2366257" y="669351"/>
            <a:ext cx="6152392" cy="533334"/>
            <a:chOff x="477" y="518163"/>
            <a:chExt cx="6152392" cy="533334"/>
          </a:xfrm>
        </p:grpSpPr>
        <p:sp>
          <p:nvSpPr>
            <p:cNvPr id="1041" name="Google Shape;1041;p47">
              <a:extLst>
                <a:ext uri="{FF2B5EF4-FFF2-40B4-BE49-F238E27FC236}">
                  <a16:creationId xmlns:a16="http://schemas.microsoft.com/office/drawing/2014/main" id="{F1346412-31E8-5E74-51CA-27290339BF65}"/>
                </a:ext>
              </a:extLst>
            </p:cNvPr>
            <p:cNvSpPr/>
            <p:nvPr/>
          </p:nvSpPr>
          <p:spPr>
            <a:xfrm>
              <a:off x="477" y="518163"/>
              <a:ext cx="533334" cy="533334"/>
            </a:xfrm>
            <a:prstGeom prst="ellipse">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47">
              <a:extLst>
                <a:ext uri="{FF2B5EF4-FFF2-40B4-BE49-F238E27FC236}">
                  <a16:creationId xmlns:a16="http://schemas.microsoft.com/office/drawing/2014/main" id="{888E64C7-8EB2-E0EB-067B-842150E3E1EF}"/>
                </a:ext>
              </a:extLst>
            </p:cNvPr>
            <p:cNvSpPr/>
            <p:nvPr/>
          </p:nvSpPr>
          <p:spPr>
            <a:xfrm>
              <a:off x="112477" y="630163"/>
              <a:ext cx="309333" cy="309333"/>
            </a:xfrm>
            <a:prstGeom prst="rect">
              <a:avLst/>
            </a:prstGeom>
            <a:blipFill rotWithShape="1">
              <a:blip r:embed="rId5">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47">
              <a:extLst>
                <a:ext uri="{FF2B5EF4-FFF2-40B4-BE49-F238E27FC236}">
                  <a16:creationId xmlns:a16="http://schemas.microsoft.com/office/drawing/2014/main" id="{652E684E-3456-245A-04CE-8DD9A64A9877}"/>
                </a:ext>
              </a:extLst>
            </p:cNvPr>
            <p:cNvSpPr/>
            <p:nvPr/>
          </p:nvSpPr>
          <p:spPr>
            <a:xfrm>
              <a:off x="648097" y="518163"/>
              <a:ext cx="1257145" cy="53333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47">
              <a:extLst>
                <a:ext uri="{FF2B5EF4-FFF2-40B4-BE49-F238E27FC236}">
                  <a16:creationId xmlns:a16="http://schemas.microsoft.com/office/drawing/2014/main" id="{0F6D0BC1-EDFA-10B5-AD67-0191CA4024EA}"/>
                </a:ext>
              </a:extLst>
            </p:cNvPr>
            <p:cNvSpPr txBox="1"/>
            <p:nvPr/>
          </p:nvSpPr>
          <p:spPr>
            <a:xfrm>
              <a:off x="648097" y="518163"/>
              <a:ext cx="1257145" cy="533334"/>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The dataset comprises 48,732,425 records capturing diverse hematological parameters across numerous patient encounters.</a:t>
              </a:r>
              <a:endParaRPr sz="1100" b="0" i="0" u="none" strike="noStrike" cap="none">
                <a:solidFill>
                  <a:schemeClr val="dk1"/>
                </a:solidFill>
                <a:latin typeface="Arial"/>
                <a:ea typeface="Arial"/>
                <a:cs typeface="Arial"/>
                <a:sym typeface="Arial"/>
              </a:endParaRPr>
            </a:p>
          </p:txBody>
        </p:sp>
        <p:sp>
          <p:nvSpPr>
            <p:cNvPr id="1045" name="Google Shape;1045;p47">
              <a:extLst>
                <a:ext uri="{FF2B5EF4-FFF2-40B4-BE49-F238E27FC236}">
                  <a16:creationId xmlns:a16="http://schemas.microsoft.com/office/drawing/2014/main" id="{00D7B59D-7298-F86B-8157-07301EAF781F}"/>
                </a:ext>
              </a:extLst>
            </p:cNvPr>
            <p:cNvSpPr/>
            <p:nvPr/>
          </p:nvSpPr>
          <p:spPr>
            <a:xfrm>
              <a:off x="2124290" y="518163"/>
              <a:ext cx="533334" cy="533334"/>
            </a:xfrm>
            <a:prstGeom prst="ellipse">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47">
              <a:extLst>
                <a:ext uri="{FF2B5EF4-FFF2-40B4-BE49-F238E27FC236}">
                  <a16:creationId xmlns:a16="http://schemas.microsoft.com/office/drawing/2014/main" id="{1D33EA2A-A26D-65C1-14CD-51A207A3ECB1}"/>
                </a:ext>
              </a:extLst>
            </p:cNvPr>
            <p:cNvSpPr/>
            <p:nvPr/>
          </p:nvSpPr>
          <p:spPr>
            <a:xfrm>
              <a:off x="2236290" y="630163"/>
              <a:ext cx="309333" cy="309333"/>
            </a:xfrm>
            <a:prstGeom prst="rect">
              <a:avLst/>
            </a:prstGeom>
            <a:blipFill rotWithShape="1">
              <a:blip r:embed="rId6">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47">
              <a:extLst>
                <a:ext uri="{FF2B5EF4-FFF2-40B4-BE49-F238E27FC236}">
                  <a16:creationId xmlns:a16="http://schemas.microsoft.com/office/drawing/2014/main" id="{1D7795B1-84CA-704A-A0E2-F39ED3A78DA5}"/>
                </a:ext>
              </a:extLst>
            </p:cNvPr>
            <p:cNvSpPr/>
            <p:nvPr/>
          </p:nvSpPr>
          <p:spPr>
            <a:xfrm>
              <a:off x="2771911" y="518163"/>
              <a:ext cx="1257145" cy="53333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47">
              <a:extLst>
                <a:ext uri="{FF2B5EF4-FFF2-40B4-BE49-F238E27FC236}">
                  <a16:creationId xmlns:a16="http://schemas.microsoft.com/office/drawing/2014/main" id="{03CFC945-9449-0E50-6E65-4FF7CCF9E46A}"/>
                </a:ext>
              </a:extLst>
            </p:cNvPr>
            <p:cNvSpPr txBox="1"/>
            <p:nvPr/>
          </p:nvSpPr>
          <p:spPr>
            <a:xfrm>
              <a:off x="2771911" y="518163"/>
              <a:ext cx="1257145" cy="533334"/>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Each record provides insight into a patient's health status based on hematological measurements during a specific encounter.</a:t>
              </a:r>
              <a:endParaRPr sz="1100" b="0" i="0" u="none" strike="noStrike" cap="none">
                <a:solidFill>
                  <a:schemeClr val="dk1"/>
                </a:solidFill>
                <a:latin typeface="Arial"/>
                <a:ea typeface="Arial"/>
                <a:cs typeface="Arial"/>
                <a:sym typeface="Arial"/>
              </a:endParaRPr>
            </a:p>
          </p:txBody>
        </p:sp>
        <p:sp>
          <p:nvSpPr>
            <p:cNvPr id="1049" name="Google Shape;1049;p47">
              <a:extLst>
                <a:ext uri="{FF2B5EF4-FFF2-40B4-BE49-F238E27FC236}">
                  <a16:creationId xmlns:a16="http://schemas.microsoft.com/office/drawing/2014/main" id="{25C03F52-68E0-9F78-6570-B9BBD5E33F53}"/>
                </a:ext>
              </a:extLst>
            </p:cNvPr>
            <p:cNvSpPr/>
            <p:nvPr/>
          </p:nvSpPr>
          <p:spPr>
            <a:xfrm>
              <a:off x="4248104" y="518163"/>
              <a:ext cx="533334" cy="533334"/>
            </a:xfrm>
            <a:prstGeom prst="ellipse">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47">
              <a:extLst>
                <a:ext uri="{FF2B5EF4-FFF2-40B4-BE49-F238E27FC236}">
                  <a16:creationId xmlns:a16="http://schemas.microsoft.com/office/drawing/2014/main" id="{A792B128-7858-B27C-80D1-80CC7B8223F8}"/>
                </a:ext>
              </a:extLst>
            </p:cNvPr>
            <p:cNvSpPr/>
            <p:nvPr/>
          </p:nvSpPr>
          <p:spPr>
            <a:xfrm>
              <a:off x="4360104" y="630163"/>
              <a:ext cx="309333" cy="309333"/>
            </a:xfrm>
            <a:prstGeom prst="rect">
              <a:avLst/>
            </a:prstGeom>
            <a:blipFill rotWithShape="1">
              <a:blip r:embed="rId7">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47">
              <a:extLst>
                <a:ext uri="{FF2B5EF4-FFF2-40B4-BE49-F238E27FC236}">
                  <a16:creationId xmlns:a16="http://schemas.microsoft.com/office/drawing/2014/main" id="{369197CF-E25D-B898-3755-7BBEEEA83FF4}"/>
                </a:ext>
              </a:extLst>
            </p:cNvPr>
            <p:cNvSpPr/>
            <p:nvPr/>
          </p:nvSpPr>
          <p:spPr>
            <a:xfrm>
              <a:off x="4895724" y="518163"/>
              <a:ext cx="1257145" cy="53333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47">
              <a:extLst>
                <a:ext uri="{FF2B5EF4-FFF2-40B4-BE49-F238E27FC236}">
                  <a16:creationId xmlns:a16="http://schemas.microsoft.com/office/drawing/2014/main" id="{70656036-4456-0C36-8445-200F46AD9CDA}"/>
                </a:ext>
              </a:extLst>
            </p:cNvPr>
            <p:cNvSpPr txBox="1"/>
            <p:nvPr/>
          </p:nvSpPr>
          <p:spPr>
            <a:xfrm>
              <a:off x="4895724" y="518163"/>
              <a:ext cx="1257145" cy="533334"/>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Time-based information allows for the exploration of how hematological parameters relate to the diagnosis date and the time intervals leading up to the diagnosis.</a:t>
              </a:r>
              <a:endParaRPr sz="11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73593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15"/>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GLM Model Result  (Improved)</a:t>
            </a:r>
            <a:endParaRPr/>
          </a:p>
        </p:txBody>
      </p:sp>
      <p:sp>
        <p:nvSpPr>
          <p:cNvPr id="482" name="Google Shape;482;p15"/>
          <p:cNvSpPr txBox="1">
            <a:spLocks noGrp="1"/>
          </p:cNvSpPr>
          <p:nvPr>
            <p:ph type="sldNum" idx="12"/>
          </p:nvPr>
        </p:nvSpPr>
        <p:spPr>
          <a:xfrm>
            <a:off x="399188" y="4762992"/>
            <a:ext cx="296333" cy="161583"/>
          </a:xfrm>
          <a:prstGeom prst="rect">
            <a:avLst/>
          </a:prstGeom>
          <a:noFill/>
          <a:ln>
            <a:noFill/>
          </a:ln>
        </p:spPr>
        <p:txBody>
          <a:bodyPr spcFirstLastPara="1" wrap="square" lIns="0" tIns="0" rIns="0" bIns="0"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40</a:t>
            </a:fld>
            <a:endParaRPr/>
          </a:p>
        </p:txBody>
      </p:sp>
      <p:pic>
        <p:nvPicPr>
          <p:cNvPr id="483" name="Google Shape;483;p15"/>
          <p:cNvPicPr preferRelativeResize="0"/>
          <p:nvPr/>
        </p:nvPicPr>
        <p:blipFill rotWithShape="1">
          <a:blip r:embed="rId3">
            <a:alphaModFix/>
          </a:blip>
          <a:srcRect/>
          <a:stretch/>
        </p:blipFill>
        <p:spPr>
          <a:xfrm>
            <a:off x="485775" y="2109878"/>
            <a:ext cx="3738430" cy="2236345"/>
          </a:xfrm>
          <a:prstGeom prst="rect">
            <a:avLst/>
          </a:prstGeom>
          <a:noFill/>
          <a:ln>
            <a:noFill/>
          </a:ln>
        </p:spPr>
      </p:pic>
      <p:pic>
        <p:nvPicPr>
          <p:cNvPr id="484" name="Google Shape;484;p15"/>
          <p:cNvPicPr preferRelativeResize="0"/>
          <p:nvPr/>
        </p:nvPicPr>
        <p:blipFill rotWithShape="1">
          <a:blip r:embed="rId4">
            <a:alphaModFix/>
          </a:blip>
          <a:srcRect/>
          <a:stretch/>
        </p:blipFill>
        <p:spPr>
          <a:xfrm>
            <a:off x="485775" y="947386"/>
            <a:ext cx="2131490" cy="1048109"/>
          </a:xfrm>
          <a:prstGeom prst="rect">
            <a:avLst/>
          </a:prstGeom>
          <a:noFill/>
          <a:ln>
            <a:noFill/>
          </a:ln>
        </p:spPr>
      </p:pic>
      <p:sp>
        <p:nvSpPr>
          <p:cNvPr id="485" name="Google Shape;485;p15"/>
          <p:cNvSpPr txBox="1"/>
          <p:nvPr/>
        </p:nvSpPr>
        <p:spPr>
          <a:xfrm>
            <a:off x="4572000" y="39445"/>
            <a:ext cx="4461478" cy="9079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60"/>
              <a:buFont typeface="Arial"/>
              <a:buNone/>
            </a:pPr>
            <a:r>
              <a:rPr lang="en-US" sz="1060" b="0" i="0" u="none" strike="noStrike" cap="none">
                <a:solidFill>
                  <a:schemeClr val="dk1"/>
                </a:solidFill>
                <a:latin typeface="Arial"/>
                <a:ea typeface="Arial"/>
                <a:cs typeface="Arial"/>
                <a:sym typeface="Arial"/>
              </a:rPr>
              <a:t>Remove features that shades a negative impact on model performance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060"/>
              <a:buFont typeface="Arial"/>
              <a:buChar char="•"/>
            </a:pPr>
            <a:r>
              <a:rPr lang="en-US" sz="1060" b="0" i="0" u="none" strike="noStrike" cap="none">
                <a:solidFill>
                  <a:schemeClr val="dk1"/>
                </a:solidFill>
                <a:latin typeface="Arial"/>
                <a:ea typeface="Arial"/>
                <a:cs typeface="Arial"/>
                <a:sym typeface="Arial"/>
              </a:rPr>
              <a:t>Remove INRBC</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060"/>
              <a:buFont typeface="Arial"/>
              <a:buChar char="•"/>
            </a:pPr>
            <a:r>
              <a:rPr lang="en-US" sz="1060" b="0" i="0" u="none" strike="noStrike" cap="none">
                <a:solidFill>
                  <a:schemeClr val="dk1"/>
                </a:solidFill>
                <a:latin typeface="Arial"/>
                <a:ea typeface="Arial"/>
                <a:cs typeface="Arial"/>
                <a:sym typeface="Arial"/>
              </a:rPr>
              <a:t>Remove NEUTROPHILABS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060"/>
              <a:buFont typeface="Arial"/>
              <a:buChar char="•"/>
            </a:pPr>
            <a:r>
              <a:rPr lang="en-US" sz="1060" b="0" i="0" u="none" strike="noStrike" cap="none">
                <a:solidFill>
                  <a:schemeClr val="dk1"/>
                </a:solidFill>
                <a:latin typeface="Arial"/>
                <a:ea typeface="Arial"/>
                <a:cs typeface="Arial"/>
                <a:sym typeface="Arial"/>
              </a:rPr>
              <a:t>Remove WBC</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060"/>
              <a:buFont typeface="Arial"/>
              <a:buChar char="•"/>
            </a:pPr>
            <a:r>
              <a:rPr lang="en-US" sz="1060" b="0" i="0" u="none" strike="noStrike" cap="none">
                <a:solidFill>
                  <a:schemeClr val="dk1"/>
                </a:solidFill>
                <a:latin typeface="Arial"/>
                <a:ea typeface="Arial"/>
                <a:cs typeface="Arial"/>
                <a:sym typeface="Arial"/>
              </a:rPr>
              <a:t>Remove HCT</a:t>
            </a:r>
            <a:endParaRPr sz="1400" b="0" i="0" u="none" strike="noStrike" cap="none">
              <a:solidFill>
                <a:srgbClr val="000000"/>
              </a:solidFill>
              <a:latin typeface="Arial"/>
              <a:ea typeface="Arial"/>
              <a:cs typeface="Arial"/>
              <a:sym typeface="Arial"/>
            </a:endParaRPr>
          </a:p>
        </p:txBody>
      </p:sp>
      <p:sp>
        <p:nvSpPr>
          <p:cNvPr id="486" name="Google Shape;486;p15"/>
          <p:cNvSpPr txBox="1"/>
          <p:nvPr/>
        </p:nvSpPr>
        <p:spPr>
          <a:xfrm>
            <a:off x="4572000" y="933451"/>
            <a:ext cx="3799093" cy="36810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60"/>
              <a:buFont typeface="Arial"/>
              <a:buNone/>
            </a:pPr>
            <a:r>
              <a:rPr lang="en-US" sz="1060" b="0" i="0" u="none" strike="noStrike" cap="none">
                <a:solidFill>
                  <a:schemeClr val="dk1"/>
                </a:solidFill>
                <a:latin typeface="Arial"/>
                <a:ea typeface="Arial"/>
                <a:cs typeface="Arial"/>
                <a:sym typeface="Arial"/>
              </a:rPr>
              <a:t>Model interpretation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60"/>
              <a:buFont typeface="Arial"/>
              <a:buNone/>
            </a:pPr>
            <a:r>
              <a:rPr lang="en-US" sz="1060" b="0" i="0" u="none" strike="noStrike" cap="none">
                <a:solidFill>
                  <a:schemeClr val="dk1"/>
                </a:solidFill>
                <a:latin typeface="Arial"/>
                <a:ea typeface="Arial"/>
                <a:cs typeface="Arial"/>
                <a:sym typeface="Arial"/>
              </a:rPr>
              <a:t>- Coefficients and factor influences weight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60"/>
              <a:buFont typeface="Arial"/>
              <a:buNone/>
            </a:pPr>
            <a:endParaRPr sz="106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60"/>
              <a:buFont typeface="Arial"/>
              <a:buNone/>
            </a:pPr>
            <a:r>
              <a:rPr lang="en-US" sz="1060" b="0" i="0" u="none" strike="noStrike" cap="none">
                <a:solidFill>
                  <a:schemeClr val="dk1"/>
                </a:solidFill>
                <a:latin typeface="Arial"/>
                <a:ea typeface="Arial"/>
                <a:cs typeface="Arial"/>
                <a:sym typeface="Arial"/>
              </a:rPr>
              <a:t>Positive X1 Effect: </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060"/>
              <a:buFont typeface="Arial"/>
              <a:buChar char="•"/>
            </a:pPr>
            <a:r>
              <a:rPr lang="en-US" sz="1060" b="0" i="0" u="none" strike="noStrike" cap="none">
                <a:solidFill>
                  <a:schemeClr val="dk1"/>
                </a:solidFill>
                <a:latin typeface="Arial"/>
                <a:ea typeface="Arial"/>
                <a:cs typeface="Arial"/>
                <a:sym typeface="Arial"/>
              </a:rPr>
              <a:t>If X1 represents a variable that is measured in units (e.g., MCV), then for each additional unit increase in X1​, the odds of the positive class occurring are e^1.4898 times higher.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60"/>
              <a:buFont typeface="Arial"/>
              <a:buNone/>
            </a:pPr>
            <a:endParaRPr sz="106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60"/>
              <a:buFont typeface="Arial"/>
              <a:buNone/>
            </a:pPr>
            <a:r>
              <a:rPr lang="en-US" sz="1060" b="0" i="0" u="none" strike="noStrike" cap="none">
                <a:solidFill>
                  <a:schemeClr val="dk1"/>
                </a:solidFill>
                <a:latin typeface="Arial"/>
                <a:ea typeface="Arial"/>
                <a:cs typeface="Arial"/>
                <a:sym typeface="Arial"/>
              </a:rPr>
              <a:t>Strength of Association: </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060"/>
              <a:buFont typeface="Arial"/>
              <a:buChar char="•"/>
            </a:pPr>
            <a:r>
              <a:rPr lang="en-US" sz="1060" b="0" i="0" u="none" strike="noStrike" cap="none">
                <a:solidFill>
                  <a:schemeClr val="dk1"/>
                </a:solidFill>
                <a:latin typeface="Arial"/>
                <a:ea typeface="Arial"/>
                <a:cs typeface="Arial"/>
                <a:sym typeface="Arial"/>
              </a:rPr>
              <a:t>The magnitude of the odds ratio can also indicate the strength of the association between X1 and the positive class. </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060"/>
              <a:buFont typeface="Arial"/>
              <a:buChar char="•"/>
            </a:pPr>
            <a:r>
              <a:rPr lang="en-US" sz="1060" b="0" i="0" u="none" strike="noStrike" cap="none">
                <a:solidFill>
                  <a:schemeClr val="dk1"/>
                </a:solidFill>
                <a:latin typeface="Arial"/>
                <a:ea typeface="Arial"/>
                <a:cs typeface="Arial"/>
                <a:sym typeface="Arial"/>
              </a:rPr>
              <a:t>An odds ratio greater than 1 suggests a positive association, while an odds ratio less than 1 suggests a negative association.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60"/>
              <a:buFont typeface="Arial"/>
              <a:buNone/>
            </a:pPr>
            <a:endParaRPr sz="106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60"/>
              <a:buFont typeface="Arial"/>
              <a:buNone/>
            </a:pPr>
            <a:r>
              <a:rPr lang="en-US" sz="1060" b="0" i="0" u="none" strike="noStrike" cap="none">
                <a:solidFill>
                  <a:schemeClr val="dk1"/>
                </a:solidFill>
                <a:latin typeface="Arial"/>
                <a:ea typeface="Arial"/>
                <a:cs typeface="Arial"/>
                <a:sym typeface="Arial"/>
              </a:rPr>
              <a:t>Direction of Impact: </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060"/>
              <a:buFont typeface="Arial"/>
              <a:buChar char="•"/>
            </a:pPr>
            <a:r>
              <a:rPr lang="en-US" sz="1060" b="0" i="0" u="none" strike="noStrike" cap="none">
                <a:solidFill>
                  <a:schemeClr val="dk1"/>
                </a:solidFill>
                <a:latin typeface="Arial"/>
                <a:ea typeface="Arial"/>
                <a:cs typeface="Arial"/>
                <a:sym typeface="Arial"/>
              </a:rPr>
              <a:t>The sign of the coefficient (β1) indicates the direction of the impact. A positive coefficient means that an increase in X1 is associated with an increase in the log-odds of the positive class.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16"/>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Result (Continue)</a:t>
            </a:r>
            <a:endParaRPr/>
          </a:p>
        </p:txBody>
      </p:sp>
      <p:sp>
        <p:nvSpPr>
          <p:cNvPr id="492" name="Google Shape;492;p16"/>
          <p:cNvSpPr txBox="1">
            <a:spLocks noGrp="1"/>
          </p:cNvSpPr>
          <p:nvPr>
            <p:ph type="body" idx="1"/>
          </p:nvPr>
        </p:nvSpPr>
        <p:spPr>
          <a:xfrm>
            <a:off x="485775" y="933451"/>
            <a:ext cx="3977640" cy="348496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200"/>
              <a:buNone/>
            </a:pPr>
            <a:r>
              <a:rPr lang="en-US" sz="1200">
                <a:latin typeface="Arial"/>
                <a:ea typeface="Arial"/>
                <a:cs typeface="Arial"/>
                <a:sym typeface="Arial"/>
              </a:rPr>
              <a:t>1. Precision:</a:t>
            </a:r>
            <a:endParaRPr/>
          </a:p>
          <a:p>
            <a:pPr marL="0" lvl="0" indent="0" algn="l" rtl="0">
              <a:lnSpc>
                <a:spcPct val="100000"/>
              </a:lnSpc>
              <a:spcBef>
                <a:spcPts val="1400"/>
              </a:spcBef>
              <a:spcAft>
                <a:spcPts val="0"/>
              </a:spcAft>
              <a:buClr>
                <a:schemeClr val="dk1"/>
              </a:buClr>
              <a:buSzPts val="1200"/>
              <a:buNone/>
            </a:pPr>
            <a:r>
              <a:rPr lang="en-US" sz="1200">
                <a:latin typeface="Arial"/>
                <a:ea typeface="Arial"/>
                <a:cs typeface="Arial"/>
                <a:sym typeface="Arial"/>
              </a:rPr>
              <a:t>The precision is the ratio of correctly predicted positive observations to the total predicted positives. A high precision indicates that when the model predicts a positive class, it is likely to be correct.</a:t>
            </a:r>
            <a:endParaRPr/>
          </a:p>
          <a:p>
            <a:pPr marL="0" lvl="0" indent="0" algn="l" rtl="0">
              <a:lnSpc>
                <a:spcPct val="100000"/>
              </a:lnSpc>
              <a:spcBef>
                <a:spcPts val="1400"/>
              </a:spcBef>
              <a:spcAft>
                <a:spcPts val="0"/>
              </a:spcAft>
              <a:buClr>
                <a:schemeClr val="dk1"/>
              </a:buClr>
              <a:buSzPts val="1200"/>
              <a:buNone/>
            </a:pPr>
            <a:r>
              <a:rPr lang="en-US" sz="1200">
                <a:latin typeface="Arial"/>
                <a:ea typeface="Arial"/>
                <a:cs typeface="Arial"/>
                <a:sym typeface="Arial"/>
              </a:rPr>
              <a:t>2. Recall (Sensitivity or True Positive Rate): </a:t>
            </a:r>
            <a:endParaRPr/>
          </a:p>
          <a:p>
            <a:pPr marL="0" lvl="0" indent="0" algn="l" rtl="0">
              <a:lnSpc>
                <a:spcPct val="100000"/>
              </a:lnSpc>
              <a:spcBef>
                <a:spcPts val="1400"/>
              </a:spcBef>
              <a:spcAft>
                <a:spcPts val="0"/>
              </a:spcAft>
              <a:buClr>
                <a:schemeClr val="dk1"/>
              </a:buClr>
              <a:buSzPts val="1200"/>
              <a:buNone/>
            </a:pPr>
            <a:r>
              <a:rPr lang="en-US" sz="1200">
                <a:latin typeface="Arial"/>
                <a:ea typeface="Arial"/>
                <a:cs typeface="Arial"/>
                <a:sym typeface="Arial"/>
              </a:rPr>
              <a:t>Recall is the ratio of correctly predicted positive observations to the total actual positives. A high recall for class 0 indicates that the model is good at identifying true positives for that class, while a low recall for class 1 suggests that the model misses many actual positives for that class.</a:t>
            </a:r>
            <a:endParaRPr/>
          </a:p>
          <a:p>
            <a:pPr marL="0" lvl="0" indent="0" algn="l" rtl="0">
              <a:lnSpc>
                <a:spcPct val="100000"/>
              </a:lnSpc>
              <a:spcBef>
                <a:spcPts val="1400"/>
              </a:spcBef>
              <a:spcAft>
                <a:spcPts val="0"/>
              </a:spcAft>
              <a:buClr>
                <a:schemeClr val="dk1"/>
              </a:buClr>
              <a:buSzPts val="1200"/>
              <a:buNone/>
            </a:pPr>
            <a:r>
              <a:rPr lang="en-US" sz="1200">
                <a:latin typeface="Arial"/>
                <a:ea typeface="Arial"/>
                <a:cs typeface="Arial"/>
                <a:sym typeface="Arial"/>
              </a:rPr>
              <a:t>3. F1-Score:</a:t>
            </a:r>
            <a:endParaRPr/>
          </a:p>
          <a:p>
            <a:pPr marL="0" lvl="0" indent="0" algn="l" rtl="0">
              <a:lnSpc>
                <a:spcPct val="100000"/>
              </a:lnSpc>
              <a:spcBef>
                <a:spcPts val="1400"/>
              </a:spcBef>
              <a:spcAft>
                <a:spcPts val="0"/>
              </a:spcAft>
              <a:buClr>
                <a:schemeClr val="dk1"/>
              </a:buClr>
              <a:buSzPts val="1200"/>
              <a:buNone/>
            </a:pPr>
            <a:r>
              <a:rPr lang="en-US" sz="1200">
                <a:latin typeface="Arial"/>
                <a:ea typeface="Arial"/>
                <a:cs typeface="Arial"/>
                <a:sym typeface="Arial"/>
              </a:rPr>
              <a:t>The F1-score is the weighted average of precision and recall. It is a balance between precision and recall. A high F1-score indicates a good balance between precision and recall.</a:t>
            </a:r>
            <a:endParaRPr/>
          </a:p>
          <a:p>
            <a:pPr marL="0" lvl="0" indent="0" algn="l" rtl="0">
              <a:lnSpc>
                <a:spcPct val="100000"/>
              </a:lnSpc>
              <a:spcBef>
                <a:spcPts val="1400"/>
              </a:spcBef>
              <a:spcAft>
                <a:spcPts val="0"/>
              </a:spcAft>
              <a:buClr>
                <a:schemeClr val="dk1"/>
              </a:buClr>
              <a:buSzPts val="1200"/>
              <a:buNone/>
            </a:pPr>
            <a:endParaRPr sz="1200">
              <a:latin typeface="Arial"/>
              <a:ea typeface="Arial"/>
              <a:cs typeface="Arial"/>
              <a:sym typeface="Arial"/>
            </a:endParaRPr>
          </a:p>
        </p:txBody>
      </p:sp>
      <p:sp>
        <p:nvSpPr>
          <p:cNvPr id="493" name="Google Shape;493;p16"/>
          <p:cNvSpPr txBox="1">
            <a:spLocks noGrp="1"/>
          </p:cNvSpPr>
          <p:nvPr>
            <p:ph type="body" idx="2"/>
          </p:nvPr>
        </p:nvSpPr>
        <p:spPr>
          <a:xfrm>
            <a:off x="4826854" y="933451"/>
            <a:ext cx="3977640" cy="348496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200"/>
              <a:buNone/>
            </a:pPr>
            <a:r>
              <a:rPr lang="en-US" sz="1200">
                <a:latin typeface="Arial"/>
                <a:ea typeface="Arial"/>
                <a:cs typeface="Arial"/>
                <a:sym typeface="Arial"/>
              </a:rPr>
              <a:t>4. </a:t>
            </a:r>
            <a:r>
              <a:rPr lang="en-US" sz="1200" i="0">
                <a:latin typeface="Arial"/>
                <a:ea typeface="Arial"/>
                <a:cs typeface="Arial"/>
                <a:sym typeface="Arial"/>
              </a:rPr>
              <a:t>Accuracy:</a:t>
            </a:r>
            <a:endParaRPr sz="1200">
              <a:latin typeface="Arial"/>
              <a:ea typeface="Arial"/>
              <a:cs typeface="Arial"/>
              <a:sym typeface="Arial"/>
            </a:endParaRPr>
          </a:p>
          <a:p>
            <a:pPr marL="0" lvl="0" indent="0" algn="l" rtl="0">
              <a:lnSpc>
                <a:spcPct val="100000"/>
              </a:lnSpc>
              <a:spcBef>
                <a:spcPts val="1400"/>
              </a:spcBef>
              <a:spcAft>
                <a:spcPts val="0"/>
              </a:spcAft>
              <a:buClr>
                <a:schemeClr val="dk1"/>
              </a:buClr>
              <a:buSzPts val="1200"/>
              <a:buNone/>
            </a:pPr>
            <a:r>
              <a:rPr lang="en-US" sz="1200" i="0">
                <a:latin typeface="Arial"/>
                <a:ea typeface="Arial"/>
                <a:cs typeface="Arial"/>
                <a:sym typeface="Arial"/>
              </a:rPr>
              <a:t>Overall accuracy is the ratio of correctly predicted observations to the total observations. In this case, the model accuracy indicating that it correctly predicts the class for  of the result percent of the samples.</a:t>
            </a:r>
            <a:endParaRPr/>
          </a:p>
          <a:p>
            <a:pPr marL="0" lvl="0" indent="0" algn="l" rtl="0">
              <a:lnSpc>
                <a:spcPct val="100000"/>
              </a:lnSpc>
              <a:spcBef>
                <a:spcPts val="1400"/>
              </a:spcBef>
              <a:spcAft>
                <a:spcPts val="0"/>
              </a:spcAft>
              <a:buClr>
                <a:schemeClr val="dk1"/>
              </a:buClr>
              <a:buSzPts val="1200"/>
              <a:buNone/>
            </a:pPr>
            <a:r>
              <a:rPr lang="en-US" sz="1200" i="0">
                <a:latin typeface="Arial"/>
                <a:ea typeface="Arial"/>
                <a:cs typeface="Arial"/>
                <a:sym typeface="Arial"/>
              </a:rPr>
              <a:t>5. Macro Avg:</a:t>
            </a:r>
            <a:endParaRPr/>
          </a:p>
          <a:p>
            <a:pPr marL="0" lvl="0" indent="0" algn="l" rtl="0">
              <a:lnSpc>
                <a:spcPct val="100000"/>
              </a:lnSpc>
              <a:spcBef>
                <a:spcPts val="1400"/>
              </a:spcBef>
              <a:spcAft>
                <a:spcPts val="0"/>
              </a:spcAft>
              <a:buClr>
                <a:schemeClr val="dk1"/>
              </a:buClr>
              <a:buSzPts val="1200"/>
              <a:buNone/>
            </a:pPr>
            <a:r>
              <a:rPr lang="en-US" sz="1200" i="0">
                <a:latin typeface="Arial"/>
                <a:ea typeface="Arial"/>
                <a:cs typeface="Arial"/>
                <a:sym typeface="Arial"/>
              </a:rPr>
              <a:t>The macro average calculates the metric independently for each class and then takes the unweighted average. In this case, it provides an average precision, recall, and F1-score across both classes.</a:t>
            </a:r>
            <a:endParaRPr/>
          </a:p>
          <a:p>
            <a:pPr marL="0" lvl="0" indent="0" algn="l" rtl="0">
              <a:lnSpc>
                <a:spcPct val="100000"/>
              </a:lnSpc>
              <a:spcBef>
                <a:spcPts val="1400"/>
              </a:spcBef>
              <a:spcAft>
                <a:spcPts val="0"/>
              </a:spcAft>
              <a:buClr>
                <a:schemeClr val="dk1"/>
              </a:buClr>
              <a:buSzPts val="1200"/>
              <a:buNone/>
            </a:pPr>
            <a:r>
              <a:rPr lang="en-US" sz="1200">
                <a:latin typeface="Arial"/>
                <a:ea typeface="Arial"/>
                <a:cs typeface="Arial"/>
                <a:sym typeface="Arial"/>
              </a:rPr>
              <a:t>6. </a:t>
            </a:r>
            <a:r>
              <a:rPr lang="en-US" sz="1200" i="0">
                <a:latin typeface="Arial"/>
                <a:ea typeface="Arial"/>
                <a:cs typeface="Arial"/>
                <a:sym typeface="Arial"/>
              </a:rPr>
              <a:t>Weighted Avg:</a:t>
            </a:r>
            <a:endParaRPr sz="1200">
              <a:latin typeface="Arial"/>
              <a:ea typeface="Arial"/>
              <a:cs typeface="Arial"/>
              <a:sym typeface="Arial"/>
            </a:endParaRPr>
          </a:p>
          <a:p>
            <a:pPr marL="0" lvl="0" indent="0" algn="l" rtl="0">
              <a:lnSpc>
                <a:spcPct val="100000"/>
              </a:lnSpc>
              <a:spcBef>
                <a:spcPts val="1400"/>
              </a:spcBef>
              <a:spcAft>
                <a:spcPts val="0"/>
              </a:spcAft>
              <a:buClr>
                <a:schemeClr val="dk1"/>
              </a:buClr>
              <a:buSzPts val="1200"/>
              <a:buNone/>
            </a:pPr>
            <a:r>
              <a:rPr lang="en-US" sz="1200" i="0">
                <a:latin typeface="Arial"/>
                <a:ea typeface="Arial"/>
                <a:cs typeface="Arial"/>
                <a:sym typeface="Arial"/>
              </a:rPr>
              <a:t>weighted average calculates the metric for each class and then takes the average, weighted by the number of samples in each class. It provides an overall average that gives more importance to the class with more samples.</a:t>
            </a:r>
            <a:endParaRPr/>
          </a:p>
        </p:txBody>
      </p:sp>
      <p:sp>
        <p:nvSpPr>
          <p:cNvPr id="494" name="Google Shape;494;p16"/>
          <p:cNvSpPr txBox="1">
            <a:spLocks noGrp="1"/>
          </p:cNvSpPr>
          <p:nvPr>
            <p:ph type="sldNum" idx="12"/>
          </p:nvPr>
        </p:nvSpPr>
        <p:spPr>
          <a:xfrm>
            <a:off x="414656" y="4712984"/>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17"/>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Result</a:t>
            </a:r>
            <a:endParaRPr/>
          </a:p>
        </p:txBody>
      </p:sp>
      <p:sp>
        <p:nvSpPr>
          <p:cNvPr id="501" name="Google Shape;501;p17"/>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42</a:t>
            </a:fld>
            <a:endParaRPr/>
          </a:p>
        </p:txBody>
      </p:sp>
      <p:sp>
        <p:nvSpPr>
          <p:cNvPr id="502" name="Google Shape;502;p17"/>
          <p:cNvSpPr txBox="1"/>
          <p:nvPr/>
        </p:nvSpPr>
        <p:spPr>
          <a:xfrm>
            <a:off x="1135375" y="1087555"/>
            <a:ext cx="77702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11/9</a:t>
            </a:r>
            <a:endParaRPr sz="1400" b="0" i="0" u="none" strike="noStrike" cap="none">
              <a:solidFill>
                <a:srgbClr val="000000"/>
              </a:solidFill>
              <a:latin typeface="Arial"/>
              <a:ea typeface="Arial"/>
              <a:cs typeface="Arial"/>
              <a:sym typeface="Arial"/>
            </a:endParaRPr>
          </a:p>
        </p:txBody>
      </p:sp>
      <p:sp>
        <p:nvSpPr>
          <p:cNvPr id="503" name="Google Shape;503;p17"/>
          <p:cNvSpPr txBox="1"/>
          <p:nvPr/>
        </p:nvSpPr>
        <p:spPr>
          <a:xfrm>
            <a:off x="1090509" y="2727553"/>
            <a:ext cx="76964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Arial"/>
                <a:ea typeface="Arial"/>
                <a:cs typeface="Arial"/>
                <a:sym typeface="Arial"/>
              </a:rPr>
              <a:t>11/16</a:t>
            </a:r>
            <a:endParaRPr sz="1400" b="0" i="0" u="none" strike="noStrike" cap="none" dirty="0">
              <a:solidFill>
                <a:srgbClr val="000000"/>
              </a:solidFill>
              <a:latin typeface="Arial"/>
              <a:ea typeface="Arial"/>
              <a:cs typeface="Arial"/>
              <a:sym typeface="Arial"/>
            </a:endParaRPr>
          </a:p>
        </p:txBody>
      </p:sp>
      <p:sp>
        <p:nvSpPr>
          <p:cNvPr id="504" name="Google Shape;504;p17"/>
          <p:cNvSpPr txBox="1"/>
          <p:nvPr/>
        </p:nvSpPr>
        <p:spPr>
          <a:xfrm>
            <a:off x="4645133" y="1103914"/>
            <a:ext cx="82036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Arial"/>
                <a:ea typeface="Arial"/>
                <a:cs typeface="Arial"/>
                <a:sym typeface="Arial"/>
              </a:rPr>
              <a:t>11/21</a:t>
            </a:r>
            <a:endParaRPr sz="1400" b="0" i="0" u="none" strike="noStrike" cap="none" dirty="0">
              <a:solidFill>
                <a:srgbClr val="000000"/>
              </a:solidFill>
              <a:latin typeface="Arial"/>
              <a:ea typeface="Arial"/>
              <a:cs typeface="Arial"/>
              <a:sym typeface="Arial"/>
            </a:endParaRPr>
          </a:p>
        </p:txBody>
      </p:sp>
      <p:sp>
        <p:nvSpPr>
          <p:cNvPr id="505" name="Google Shape;505;p17"/>
          <p:cNvSpPr txBox="1"/>
          <p:nvPr/>
        </p:nvSpPr>
        <p:spPr>
          <a:xfrm>
            <a:off x="4645134" y="2724071"/>
            <a:ext cx="82036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11/26</a:t>
            </a:r>
            <a:endParaRPr sz="1400" b="0" i="0" u="none" strike="noStrike" cap="none">
              <a:solidFill>
                <a:srgbClr val="000000"/>
              </a:solidFill>
              <a:latin typeface="Arial"/>
              <a:ea typeface="Arial"/>
              <a:cs typeface="Arial"/>
              <a:sym typeface="Arial"/>
            </a:endParaRPr>
          </a:p>
        </p:txBody>
      </p:sp>
      <p:pic>
        <p:nvPicPr>
          <p:cNvPr id="506" name="Google Shape;506;p17"/>
          <p:cNvPicPr preferRelativeResize="0"/>
          <p:nvPr/>
        </p:nvPicPr>
        <p:blipFill rotWithShape="1">
          <a:blip r:embed="rId3">
            <a:alphaModFix/>
          </a:blip>
          <a:srcRect/>
          <a:stretch/>
        </p:blipFill>
        <p:spPr>
          <a:xfrm>
            <a:off x="4498868" y="3001069"/>
            <a:ext cx="3248622" cy="1007449"/>
          </a:xfrm>
          <a:prstGeom prst="rect">
            <a:avLst/>
          </a:prstGeom>
          <a:noFill/>
          <a:ln>
            <a:noFill/>
          </a:ln>
        </p:spPr>
      </p:pic>
      <p:pic>
        <p:nvPicPr>
          <p:cNvPr id="507" name="Google Shape;507;p17"/>
          <p:cNvPicPr preferRelativeResize="0"/>
          <p:nvPr/>
        </p:nvPicPr>
        <p:blipFill rotWithShape="1">
          <a:blip r:embed="rId4">
            <a:alphaModFix/>
          </a:blip>
          <a:srcRect/>
          <a:stretch/>
        </p:blipFill>
        <p:spPr>
          <a:xfrm>
            <a:off x="4572000" y="1435400"/>
            <a:ext cx="3175490" cy="984029"/>
          </a:xfrm>
          <a:prstGeom prst="rect">
            <a:avLst/>
          </a:prstGeom>
          <a:noFill/>
          <a:ln>
            <a:noFill/>
          </a:ln>
        </p:spPr>
      </p:pic>
      <p:pic>
        <p:nvPicPr>
          <p:cNvPr id="508" name="Google Shape;508;p17"/>
          <p:cNvPicPr preferRelativeResize="0"/>
          <p:nvPr/>
        </p:nvPicPr>
        <p:blipFill rotWithShape="1">
          <a:blip r:embed="rId5">
            <a:alphaModFix/>
          </a:blip>
          <a:srcRect/>
          <a:stretch/>
        </p:blipFill>
        <p:spPr>
          <a:xfrm>
            <a:off x="904535" y="1435400"/>
            <a:ext cx="3318054" cy="1005802"/>
          </a:xfrm>
          <a:prstGeom prst="rect">
            <a:avLst/>
          </a:prstGeom>
          <a:noFill/>
          <a:ln>
            <a:noFill/>
          </a:ln>
        </p:spPr>
      </p:pic>
      <p:pic>
        <p:nvPicPr>
          <p:cNvPr id="509" name="Google Shape;509;p17"/>
          <p:cNvPicPr preferRelativeResize="0"/>
          <p:nvPr/>
        </p:nvPicPr>
        <p:blipFill rotWithShape="1">
          <a:blip r:embed="rId6">
            <a:alphaModFix/>
          </a:blip>
          <a:srcRect/>
          <a:stretch/>
        </p:blipFill>
        <p:spPr>
          <a:xfrm>
            <a:off x="947321" y="3010290"/>
            <a:ext cx="3275268" cy="99822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2ad1409bac1_0_22"/>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LR</a:t>
            </a:r>
            <a:endParaRPr/>
          </a:p>
        </p:txBody>
      </p:sp>
      <p:sp>
        <p:nvSpPr>
          <p:cNvPr id="516" name="Google Shape;516;g2ad1409bac1_0_22"/>
          <p:cNvSpPr txBox="1">
            <a:spLocks noGrp="1"/>
          </p:cNvSpPr>
          <p:nvPr>
            <p:ph type="body" idx="2"/>
          </p:nvPr>
        </p:nvSpPr>
        <p:spPr>
          <a:xfrm>
            <a:off x="4826855" y="1108471"/>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a:t>~70%</a:t>
            </a:r>
            <a:endParaRPr/>
          </a:p>
        </p:txBody>
      </p:sp>
      <p:sp>
        <p:nvSpPr>
          <p:cNvPr id="517" name="Google Shape;517;g2ad1409bac1_0_22"/>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43</a:t>
            </a:fld>
            <a:endParaRPr/>
          </a:p>
        </p:txBody>
      </p:sp>
      <p:pic>
        <p:nvPicPr>
          <p:cNvPr id="518" name="Google Shape;518;g2ad1409bac1_0_22"/>
          <p:cNvPicPr preferRelativeResize="0"/>
          <p:nvPr/>
        </p:nvPicPr>
        <p:blipFill rotWithShape="1">
          <a:blip r:embed="rId3">
            <a:alphaModFix/>
          </a:blip>
          <a:srcRect/>
          <a:stretch/>
        </p:blipFill>
        <p:spPr>
          <a:xfrm>
            <a:off x="546100" y="1017024"/>
            <a:ext cx="2645228" cy="11494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g2ad1409bac1_0_30"/>
          <p:cNvSpPr txBox="1">
            <a:spLocks noGrp="1"/>
          </p:cNvSpPr>
          <p:nvPr>
            <p:ph type="title"/>
          </p:nvPr>
        </p:nvSpPr>
        <p:spPr>
          <a:xfrm>
            <a:off x="472350" y="443041"/>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lr - Feature Importance</a:t>
            </a:r>
            <a:endParaRPr/>
          </a:p>
        </p:txBody>
      </p:sp>
      <p:sp>
        <p:nvSpPr>
          <p:cNvPr id="525" name="Google Shape;525;g2ad1409bac1_0_30"/>
          <p:cNvSpPr txBox="1">
            <a:spLocks noGrp="1"/>
          </p:cNvSpPr>
          <p:nvPr>
            <p:ph type="body" idx="1"/>
          </p:nvPr>
        </p:nvSpPr>
        <p:spPr>
          <a:xfrm>
            <a:off x="5439700" y="1207375"/>
            <a:ext cx="34641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sz="1200"/>
              <a:t>Most significant factors:</a:t>
            </a:r>
            <a:endParaRPr sz="1200"/>
          </a:p>
          <a:p>
            <a:pPr marL="457200" lvl="0" indent="-304800" algn="l" rtl="0">
              <a:lnSpc>
                <a:spcPct val="100000"/>
              </a:lnSpc>
              <a:spcBef>
                <a:spcPts val="1400"/>
              </a:spcBef>
              <a:spcAft>
                <a:spcPts val="0"/>
              </a:spcAft>
              <a:buSzPts val="1200"/>
              <a:buChar char="●"/>
            </a:pPr>
            <a:r>
              <a:rPr lang="en-US" sz="1200"/>
              <a:t>The foremost factor, MCV-1, bears a weight five times greater than the third most important factor. It has the most substantial influence on the final outcome.</a:t>
            </a:r>
            <a:endParaRPr sz="1200"/>
          </a:p>
          <a:p>
            <a:pPr marL="0" lvl="0" indent="0" algn="l" rtl="0">
              <a:lnSpc>
                <a:spcPct val="100000"/>
              </a:lnSpc>
              <a:spcBef>
                <a:spcPts val="100"/>
              </a:spcBef>
              <a:spcAft>
                <a:spcPts val="0"/>
              </a:spcAft>
              <a:buSzPts val="1800"/>
              <a:buNone/>
            </a:pPr>
            <a:endParaRPr sz="1200"/>
          </a:p>
          <a:p>
            <a:pPr marL="457200" lvl="0" indent="-304800" algn="l" rtl="0">
              <a:lnSpc>
                <a:spcPct val="100000"/>
              </a:lnSpc>
              <a:spcBef>
                <a:spcPts val="1400"/>
              </a:spcBef>
              <a:spcAft>
                <a:spcPts val="0"/>
              </a:spcAft>
              <a:buSzPts val="1200"/>
              <a:buChar char="●"/>
            </a:pPr>
            <a:r>
              <a:rPr lang="en-US" sz="1200"/>
              <a:t>HGB -1 is the second-best influencing factor</a:t>
            </a:r>
            <a:endParaRPr sz="1200"/>
          </a:p>
          <a:p>
            <a:pPr marL="0" lvl="0" indent="0" algn="l" rtl="0">
              <a:lnSpc>
                <a:spcPct val="100000"/>
              </a:lnSpc>
              <a:spcBef>
                <a:spcPts val="1400"/>
              </a:spcBef>
              <a:spcAft>
                <a:spcPts val="0"/>
              </a:spcAft>
              <a:buSzPts val="1800"/>
              <a:buNone/>
            </a:pPr>
            <a:endParaRPr sz="1200"/>
          </a:p>
        </p:txBody>
      </p:sp>
      <p:sp>
        <p:nvSpPr>
          <p:cNvPr id="526" name="Google Shape;526;g2ad1409bac1_0_30"/>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44</a:t>
            </a:fld>
            <a:endParaRPr/>
          </a:p>
        </p:txBody>
      </p:sp>
      <p:pic>
        <p:nvPicPr>
          <p:cNvPr id="527" name="Google Shape;527;g2ad1409bac1_0_30"/>
          <p:cNvPicPr preferRelativeResize="0"/>
          <p:nvPr/>
        </p:nvPicPr>
        <p:blipFill rotWithShape="1">
          <a:blip r:embed="rId3">
            <a:alphaModFix/>
          </a:blip>
          <a:srcRect/>
          <a:stretch/>
        </p:blipFill>
        <p:spPr>
          <a:xfrm>
            <a:off x="409575" y="1207375"/>
            <a:ext cx="4888626" cy="25251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g2a831a7ef0f_1_25"/>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RF</a:t>
            </a:r>
            <a:endParaRPr/>
          </a:p>
        </p:txBody>
      </p:sp>
      <p:sp>
        <p:nvSpPr>
          <p:cNvPr id="534" name="Google Shape;534;g2a831a7ef0f_1_25"/>
          <p:cNvSpPr txBox="1">
            <a:spLocks noGrp="1"/>
          </p:cNvSpPr>
          <p:nvPr>
            <p:ph type="body" idx="2"/>
          </p:nvPr>
        </p:nvSpPr>
        <p:spPr>
          <a:xfrm>
            <a:off x="5116400" y="1018550"/>
            <a:ext cx="3616200" cy="3483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a:t>features make more sense than rf</a:t>
            </a:r>
            <a:endParaRPr/>
          </a:p>
          <a:p>
            <a:pPr marL="0" lvl="0" indent="0" algn="l" rtl="0">
              <a:lnSpc>
                <a:spcPct val="100000"/>
              </a:lnSpc>
              <a:spcBef>
                <a:spcPts val="1400"/>
              </a:spcBef>
              <a:spcAft>
                <a:spcPts val="0"/>
              </a:spcAft>
              <a:buSzPts val="1800"/>
              <a:buNone/>
            </a:pPr>
            <a:r>
              <a:rPr lang="en-US"/>
              <a:t>MCV and MCH, more meaningful features taking the weights.</a:t>
            </a:r>
            <a:endParaRPr/>
          </a:p>
          <a:p>
            <a:pPr marL="0" lvl="0" indent="0" algn="l" rtl="0">
              <a:lnSpc>
                <a:spcPct val="100000"/>
              </a:lnSpc>
              <a:spcBef>
                <a:spcPts val="1400"/>
              </a:spcBef>
              <a:spcAft>
                <a:spcPts val="0"/>
              </a:spcAft>
              <a:buSzPts val="1800"/>
              <a:buNone/>
            </a:pPr>
            <a:r>
              <a:rPr lang="en-US"/>
              <a:t>HGB going down</a:t>
            </a:r>
            <a:endParaRPr/>
          </a:p>
          <a:p>
            <a:pPr marL="0" lvl="0" indent="0" algn="l" rtl="0">
              <a:lnSpc>
                <a:spcPct val="100000"/>
              </a:lnSpc>
              <a:spcBef>
                <a:spcPts val="1400"/>
              </a:spcBef>
              <a:spcAft>
                <a:spcPts val="0"/>
              </a:spcAft>
              <a:buSzPts val="1800"/>
              <a:buNone/>
            </a:pPr>
            <a:endParaRPr/>
          </a:p>
          <a:p>
            <a:pPr marL="0" lvl="0" indent="0" algn="l" rtl="0">
              <a:lnSpc>
                <a:spcPct val="100000"/>
              </a:lnSpc>
              <a:spcBef>
                <a:spcPts val="1400"/>
              </a:spcBef>
              <a:spcAft>
                <a:spcPts val="0"/>
              </a:spcAft>
              <a:buSzPts val="1800"/>
              <a:buNone/>
            </a:pPr>
            <a:endParaRPr/>
          </a:p>
        </p:txBody>
      </p:sp>
      <p:sp>
        <p:nvSpPr>
          <p:cNvPr id="535" name="Google Shape;535;g2a831a7ef0f_1_25"/>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45</a:t>
            </a:fld>
            <a:endParaRPr/>
          </a:p>
        </p:txBody>
      </p:sp>
      <p:pic>
        <p:nvPicPr>
          <p:cNvPr id="536" name="Google Shape;536;g2a831a7ef0f_1_25"/>
          <p:cNvPicPr preferRelativeResize="0"/>
          <p:nvPr/>
        </p:nvPicPr>
        <p:blipFill rotWithShape="1">
          <a:blip r:embed="rId3">
            <a:alphaModFix/>
          </a:blip>
          <a:srcRect/>
          <a:stretch/>
        </p:blipFill>
        <p:spPr>
          <a:xfrm>
            <a:off x="485775" y="1069175"/>
            <a:ext cx="4525375" cy="3219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g2ad1622d973_0_0"/>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RF</a:t>
            </a:r>
            <a:endParaRPr/>
          </a:p>
        </p:txBody>
      </p:sp>
      <p:sp>
        <p:nvSpPr>
          <p:cNvPr id="543" name="Google Shape;543;g2ad1622d973_0_0"/>
          <p:cNvSpPr txBox="1">
            <a:spLocks noGrp="1"/>
          </p:cNvSpPr>
          <p:nvPr>
            <p:ph type="body" idx="2"/>
          </p:nvPr>
        </p:nvSpPr>
        <p:spPr>
          <a:xfrm>
            <a:off x="4826855" y="1108471"/>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a:t>~80-90%</a:t>
            </a:r>
            <a:endParaRPr/>
          </a:p>
        </p:txBody>
      </p:sp>
      <p:sp>
        <p:nvSpPr>
          <p:cNvPr id="544" name="Google Shape;544;g2ad1622d973_0_0"/>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46</a:t>
            </a:fld>
            <a:endParaRPr/>
          </a:p>
        </p:txBody>
      </p:sp>
      <p:pic>
        <p:nvPicPr>
          <p:cNvPr id="545" name="Google Shape;545;g2ad1622d973_0_0"/>
          <p:cNvPicPr preferRelativeResize="0"/>
          <p:nvPr/>
        </p:nvPicPr>
        <p:blipFill rotWithShape="1">
          <a:blip r:embed="rId3">
            <a:alphaModFix/>
          </a:blip>
          <a:srcRect/>
          <a:stretch/>
        </p:blipFill>
        <p:spPr>
          <a:xfrm>
            <a:off x="485775" y="1064250"/>
            <a:ext cx="3164600" cy="12609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g2ad1409bac1_0_9"/>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rf</a:t>
            </a:r>
            <a:endParaRPr/>
          </a:p>
        </p:txBody>
      </p:sp>
      <p:sp>
        <p:nvSpPr>
          <p:cNvPr id="552" name="Google Shape;552;g2ad1409bac1_0_9"/>
          <p:cNvSpPr txBox="1">
            <a:spLocks noGrp="1"/>
          </p:cNvSpPr>
          <p:nvPr>
            <p:ph type="body" idx="1"/>
          </p:nvPr>
        </p:nvSpPr>
        <p:spPr>
          <a:xfrm>
            <a:off x="485775" y="1108472"/>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a:t>sensitivity-specificity</a:t>
            </a:r>
            <a:endParaRPr/>
          </a:p>
        </p:txBody>
      </p:sp>
      <p:sp>
        <p:nvSpPr>
          <p:cNvPr id="553" name="Google Shape;553;g2ad1409bac1_0_9"/>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47</a:t>
            </a:fld>
            <a:endParaRPr/>
          </a:p>
        </p:txBody>
      </p:sp>
      <p:pic>
        <p:nvPicPr>
          <p:cNvPr id="554" name="Google Shape;554;g2ad1409bac1_0_9"/>
          <p:cNvPicPr preferRelativeResize="0"/>
          <p:nvPr/>
        </p:nvPicPr>
        <p:blipFill rotWithShape="1">
          <a:blip r:embed="rId3">
            <a:alphaModFix/>
          </a:blip>
          <a:srcRect/>
          <a:stretch/>
        </p:blipFill>
        <p:spPr>
          <a:xfrm>
            <a:off x="820026" y="1738325"/>
            <a:ext cx="3104697" cy="2053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g2ad1409bac1_0_42"/>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auc-roc</a:t>
            </a:r>
            <a:endParaRPr/>
          </a:p>
        </p:txBody>
      </p:sp>
      <p:sp>
        <p:nvSpPr>
          <p:cNvPr id="561" name="Google Shape;561;g2ad1409bac1_0_42"/>
          <p:cNvSpPr txBox="1">
            <a:spLocks noGrp="1"/>
          </p:cNvSpPr>
          <p:nvPr>
            <p:ph type="body" idx="2"/>
          </p:nvPr>
        </p:nvSpPr>
        <p:spPr>
          <a:xfrm>
            <a:off x="4826855" y="1108471"/>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562" name="Google Shape;562;g2ad1409bac1_0_42"/>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48</a:t>
            </a:fld>
            <a:endParaRPr/>
          </a:p>
        </p:txBody>
      </p:sp>
      <p:pic>
        <p:nvPicPr>
          <p:cNvPr id="563" name="Google Shape;563;g2ad1409bac1_0_42"/>
          <p:cNvPicPr preferRelativeResize="0"/>
          <p:nvPr/>
        </p:nvPicPr>
        <p:blipFill rotWithShape="1">
          <a:blip r:embed="rId3">
            <a:alphaModFix/>
          </a:blip>
          <a:srcRect/>
          <a:stretch/>
        </p:blipFill>
        <p:spPr>
          <a:xfrm>
            <a:off x="744350" y="1611400"/>
            <a:ext cx="2746374" cy="20530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2a884525846_0_0"/>
          <p:cNvSpPr txBox="1">
            <a:spLocks noGrp="1"/>
          </p:cNvSpPr>
          <p:nvPr>
            <p:ph type="title"/>
          </p:nvPr>
        </p:nvSpPr>
        <p:spPr>
          <a:xfrm>
            <a:off x="485775" y="288766"/>
            <a:ext cx="8318700" cy="64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endParaRPr/>
          </a:p>
        </p:txBody>
      </p:sp>
      <p:sp>
        <p:nvSpPr>
          <p:cNvPr id="570" name="Google Shape;570;g2a884525846_0_0"/>
          <p:cNvSpPr txBox="1">
            <a:spLocks noGrp="1"/>
          </p:cNvSpPr>
          <p:nvPr>
            <p:ph type="body" idx="1"/>
          </p:nvPr>
        </p:nvSpPr>
        <p:spPr>
          <a:xfrm>
            <a:off x="485775" y="1108472"/>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a:t>add on background for article comparisons</a:t>
            </a:r>
            <a:endParaRPr/>
          </a:p>
          <a:p>
            <a:pPr marL="0" lvl="0" indent="0" algn="l" rtl="0">
              <a:lnSpc>
                <a:spcPct val="100000"/>
              </a:lnSpc>
              <a:spcBef>
                <a:spcPts val="1400"/>
              </a:spcBef>
              <a:spcAft>
                <a:spcPts val="0"/>
              </a:spcAft>
              <a:buSzPts val="1800"/>
              <a:buNone/>
            </a:pPr>
            <a:r>
              <a:rPr lang="en-US"/>
              <a:t>expense decrease</a:t>
            </a:r>
            <a:endParaRPr/>
          </a:p>
          <a:p>
            <a:pPr marL="0" lvl="0" indent="0" algn="l" rtl="0">
              <a:lnSpc>
                <a:spcPct val="100000"/>
              </a:lnSpc>
              <a:spcBef>
                <a:spcPts val="1400"/>
              </a:spcBef>
              <a:spcAft>
                <a:spcPts val="0"/>
              </a:spcAft>
              <a:buSzPts val="1800"/>
              <a:buNone/>
            </a:pPr>
            <a:endParaRPr/>
          </a:p>
        </p:txBody>
      </p:sp>
      <p:sp>
        <p:nvSpPr>
          <p:cNvPr id="571" name="Google Shape;571;g2a884525846_0_0"/>
          <p:cNvSpPr txBox="1">
            <a:spLocks noGrp="1"/>
          </p:cNvSpPr>
          <p:nvPr>
            <p:ph type="body" idx="2"/>
          </p:nvPr>
        </p:nvSpPr>
        <p:spPr>
          <a:xfrm>
            <a:off x="4826855" y="1108471"/>
            <a:ext cx="39777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572" name="Google Shape;572;g2a884525846_0_0"/>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6">
          <a:extLst>
            <a:ext uri="{FF2B5EF4-FFF2-40B4-BE49-F238E27FC236}">
              <a16:creationId xmlns:a16="http://schemas.microsoft.com/office/drawing/2014/main" id="{DC7A2CFD-BA17-D25C-E495-F1DC26B82B30}"/>
            </a:ext>
          </a:extLst>
        </p:cNvPr>
        <p:cNvGrpSpPr/>
        <p:nvPr/>
      </p:nvGrpSpPr>
      <p:grpSpPr>
        <a:xfrm>
          <a:off x="0" y="0"/>
          <a:ext cx="0" cy="0"/>
          <a:chOff x="0" y="0"/>
          <a:chExt cx="0" cy="0"/>
        </a:xfrm>
      </p:grpSpPr>
      <p:sp>
        <p:nvSpPr>
          <p:cNvPr id="1057" name="Google Shape;1057;p48">
            <a:extLst>
              <a:ext uri="{FF2B5EF4-FFF2-40B4-BE49-F238E27FC236}">
                <a16:creationId xmlns:a16="http://schemas.microsoft.com/office/drawing/2014/main" id="{3D694F0D-9274-7F68-3189-17D05B80BA32}"/>
              </a:ext>
            </a:extLst>
          </p:cNvPr>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latin typeface="Arial"/>
                <a:ea typeface="Arial"/>
                <a:cs typeface="Arial"/>
                <a:sym typeface="Arial"/>
              </a:rPr>
              <a:t>Pre-Data Processing</a:t>
            </a:r>
            <a:endParaRPr/>
          </a:p>
        </p:txBody>
      </p:sp>
      <p:grpSp>
        <p:nvGrpSpPr>
          <p:cNvPr id="1058" name="Google Shape;1058;p48">
            <a:extLst>
              <a:ext uri="{FF2B5EF4-FFF2-40B4-BE49-F238E27FC236}">
                <a16:creationId xmlns:a16="http://schemas.microsoft.com/office/drawing/2014/main" id="{8B80A504-7D3A-C132-E19B-8DA8D043E010}"/>
              </a:ext>
            </a:extLst>
          </p:cNvPr>
          <p:cNvGrpSpPr/>
          <p:nvPr/>
        </p:nvGrpSpPr>
        <p:grpSpPr>
          <a:xfrm>
            <a:off x="4856072" y="857713"/>
            <a:ext cx="3977640" cy="3590111"/>
            <a:chOff x="0" y="-108299"/>
            <a:chExt cx="3977640" cy="3590111"/>
          </a:xfrm>
        </p:grpSpPr>
        <p:sp>
          <p:nvSpPr>
            <p:cNvPr id="1059" name="Google Shape;1059;p48">
              <a:extLst>
                <a:ext uri="{FF2B5EF4-FFF2-40B4-BE49-F238E27FC236}">
                  <a16:creationId xmlns:a16="http://schemas.microsoft.com/office/drawing/2014/main" id="{B4A9211E-B192-EB3B-6EFD-3C2AD26381F0}"/>
                </a:ext>
              </a:extLst>
            </p:cNvPr>
            <p:cNvSpPr/>
            <p:nvPr/>
          </p:nvSpPr>
          <p:spPr>
            <a:xfrm>
              <a:off x="0" y="3146"/>
              <a:ext cx="3977640" cy="509461"/>
            </a:xfrm>
            <a:prstGeom prst="roundRect">
              <a:avLst>
                <a:gd name="adj" fmla="val 10000"/>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48">
              <a:extLst>
                <a:ext uri="{FF2B5EF4-FFF2-40B4-BE49-F238E27FC236}">
                  <a16:creationId xmlns:a16="http://schemas.microsoft.com/office/drawing/2014/main" id="{C249DDFA-5A1A-559F-88A8-DEB4D6A7BD1B}"/>
                </a:ext>
              </a:extLst>
            </p:cNvPr>
            <p:cNvSpPr/>
            <p:nvPr/>
          </p:nvSpPr>
          <p:spPr>
            <a:xfrm>
              <a:off x="154112" y="117775"/>
              <a:ext cx="280477" cy="280203"/>
            </a:xfrm>
            <a:prstGeom prst="rect">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48">
              <a:extLst>
                <a:ext uri="{FF2B5EF4-FFF2-40B4-BE49-F238E27FC236}">
                  <a16:creationId xmlns:a16="http://schemas.microsoft.com/office/drawing/2014/main" id="{AD4D2012-140F-CE0C-1311-6E3A30E377E9}"/>
                </a:ext>
              </a:extLst>
            </p:cNvPr>
            <p:cNvSpPr/>
            <p:nvPr/>
          </p:nvSpPr>
          <p:spPr>
            <a:xfrm>
              <a:off x="588701" y="3146"/>
              <a:ext cx="3265927" cy="7323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48">
              <a:extLst>
                <a:ext uri="{FF2B5EF4-FFF2-40B4-BE49-F238E27FC236}">
                  <a16:creationId xmlns:a16="http://schemas.microsoft.com/office/drawing/2014/main" id="{E5058CED-84F9-0C50-2D1C-48AE4F38077F}"/>
                </a:ext>
              </a:extLst>
            </p:cNvPr>
            <p:cNvSpPr txBox="1"/>
            <p:nvPr/>
          </p:nvSpPr>
          <p:spPr>
            <a:xfrm>
              <a:off x="588698" y="-108299"/>
              <a:ext cx="3265927" cy="732350"/>
            </a:xfrm>
            <a:prstGeom prst="rect">
              <a:avLst/>
            </a:prstGeom>
            <a:noFill/>
            <a:ln>
              <a:noFill/>
            </a:ln>
          </p:spPr>
          <p:txBody>
            <a:bodyPr spcFirstLastPara="1" wrap="square" lIns="77500" tIns="77500" rIns="77500" bIns="775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dirty="0">
                  <a:solidFill>
                    <a:schemeClr val="dk1"/>
                  </a:solidFill>
                  <a:latin typeface="Arial"/>
                  <a:ea typeface="Arial"/>
                  <a:cs typeface="Arial"/>
                  <a:sym typeface="Arial"/>
                </a:rPr>
                <a:t>Multi-layer filtering to get </a:t>
              </a:r>
              <a:r>
                <a:rPr lang="en-US" sz="1400" b="0" i="0" u="none" strike="noStrike" cap="none" dirty="0" err="1">
                  <a:solidFill>
                    <a:schemeClr val="dk1"/>
                  </a:solidFill>
                  <a:latin typeface="Arial"/>
                  <a:ea typeface="Arial"/>
                  <a:cs typeface="Arial"/>
                  <a:sym typeface="Arial"/>
                </a:rPr>
                <a:t>tMN</a:t>
              </a:r>
              <a:r>
                <a:rPr lang="en-US" sz="1400" b="0" i="0" u="none" strike="noStrike" cap="none" dirty="0">
                  <a:solidFill>
                    <a:schemeClr val="dk1"/>
                  </a:solidFill>
                  <a:latin typeface="Arial"/>
                  <a:ea typeface="Arial"/>
                  <a:cs typeface="Arial"/>
                  <a:sym typeface="Arial"/>
                </a:rPr>
                <a:t> patients.</a:t>
              </a:r>
              <a:endParaRPr sz="1400" b="0" i="0" u="none" strike="noStrike" cap="none" dirty="0">
                <a:solidFill>
                  <a:schemeClr val="dk1"/>
                </a:solidFill>
                <a:latin typeface="Arial"/>
                <a:ea typeface="Arial"/>
                <a:cs typeface="Arial"/>
                <a:sym typeface="Arial"/>
              </a:endParaRPr>
            </a:p>
          </p:txBody>
        </p:sp>
        <p:sp>
          <p:nvSpPr>
            <p:cNvPr id="1063" name="Google Shape;1063;p48">
              <a:extLst>
                <a:ext uri="{FF2B5EF4-FFF2-40B4-BE49-F238E27FC236}">
                  <a16:creationId xmlns:a16="http://schemas.microsoft.com/office/drawing/2014/main" id="{AAE2F89B-3C41-A346-4368-1842BF1D1FD2}"/>
                </a:ext>
              </a:extLst>
            </p:cNvPr>
            <p:cNvSpPr/>
            <p:nvPr/>
          </p:nvSpPr>
          <p:spPr>
            <a:xfrm>
              <a:off x="0" y="810099"/>
              <a:ext cx="3977640" cy="687153"/>
            </a:xfrm>
            <a:prstGeom prst="roundRect">
              <a:avLst>
                <a:gd name="adj" fmla="val 10000"/>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48">
              <a:extLst>
                <a:ext uri="{FF2B5EF4-FFF2-40B4-BE49-F238E27FC236}">
                  <a16:creationId xmlns:a16="http://schemas.microsoft.com/office/drawing/2014/main" id="{0278C2A8-8C59-3C62-563F-697605D94F09}"/>
                </a:ext>
              </a:extLst>
            </p:cNvPr>
            <p:cNvSpPr/>
            <p:nvPr/>
          </p:nvSpPr>
          <p:spPr>
            <a:xfrm>
              <a:off x="154112" y="924728"/>
              <a:ext cx="280477" cy="280203"/>
            </a:xfrm>
            <a:prstGeom prst="rect">
              <a:avLst/>
            </a:prstGeom>
            <a:blipFill rotWithShape="1">
              <a:blip r:embed="rId4">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48">
              <a:extLst>
                <a:ext uri="{FF2B5EF4-FFF2-40B4-BE49-F238E27FC236}">
                  <a16:creationId xmlns:a16="http://schemas.microsoft.com/office/drawing/2014/main" id="{726EE809-E1ED-3324-1B3F-85DF65FAE4FA}"/>
                </a:ext>
              </a:extLst>
            </p:cNvPr>
            <p:cNvSpPr/>
            <p:nvPr/>
          </p:nvSpPr>
          <p:spPr>
            <a:xfrm>
              <a:off x="588701" y="918585"/>
              <a:ext cx="3265927" cy="7323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48">
              <a:extLst>
                <a:ext uri="{FF2B5EF4-FFF2-40B4-BE49-F238E27FC236}">
                  <a16:creationId xmlns:a16="http://schemas.microsoft.com/office/drawing/2014/main" id="{8A5AAD7E-E6BB-AB3B-BF3E-B9E742050191}"/>
                </a:ext>
              </a:extLst>
            </p:cNvPr>
            <p:cNvSpPr txBox="1"/>
            <p:nvPr/>
          </p:nvSpPr>
          <p:spPr>
            <a:xfrm>
              <a:off x="588701" y="794601"/>
              <a:ext cx="3265927" cy="732350"/>
            </a:xfrm>
            <a:prstGeom prst="rect">
              <a:avLst/>
            </a:prstGeom>
            <a:noFill/>
            <a:ln>
              <a:noFill/>
            </a:ln>
          </p:spPr>
          <p:txBody>
            <a:bodyPr spcFirstLastPara="1" wrap="square" lIns="77500" tIns="77500" rIns="77500" bIns="775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dirty="0">
                  <a:solidFill>
                    <a:schemeClr val="dk1"/>
                  </a:solidFill>
                  <a:latin typeface="Arial"/>
                  <a:ea typeface="Arial"/>
                  <a:cs typeface="Arial"/>
                  <a:sym typeface="Arial"/>
                </a:rPr>
                <a:t>No classification of </a:t>
              </a:r>
              <a:r>
                <a:rPr lang="en-US" sz="1400" b="0" i="0" u="none" strike="noStrike" cap="none" dirty="0" err="1">
                  <a:solidFill>
                    <a:schemeClr val="dk1"/>
                  </a:solidFill>
                  <a:latin typeface="Arial"/>
                  <a:ea typeface="Arial"/>
                  <a:cs typeface="Arial"/>
                  <a:sym typeface="Arial"/>
                </a:rPr>
                <a:t>tMN</a:t>
              </a:r>
              <a:r>
                <a:rPr lang="en-US" sz="1400" b="0" i="0" u="none" strike="noStrike" cap="none" dirty="0">
                  <a:solidFill>
                    <a:schemeClr val="dk1"/>
                  </a:solidFill>
                  <a:latin typeface="Arial"/>
                  <a:ea typeface="Arial"/>
                  <a:cs typeface="Arial"/>
                  <a:sym typeface="Arial"/>
                </a:rPr>
                <a:t> patients. Filtering out based on conditional filtering on 514600 diagnosis records.</a:t>
              </a:r>
              <a:endParaRPr sz="1400" b="0" i="0" u="none" strike="noStrike" cap="none" dirty="0">
                <a:solidFill>
                  <a:schemeClr val="dk1"/>
                </a:solidFill>
                <a:latin typeface="Arial"/>
                <a:ea typeface="Arial"/>
                <a:cs typeface="Arial"/>
                <a:sym typeface="Arial"/>
              </a:endParaRPr>
            </a:p>
          </p:txBody>
        </p:sp>
        <p:sp>
          <p:nvSpPr>
            <p:cNvPr id="1067" name="Google Shape;1067;p48">
              <a:extLst>
                <a:ext uri="{FF2B5EF4-FFF2-40B4-BE49-F238E27FC236}">
                  <a16:creationId xmlns:a16="http://schemas.microsoft.com/office/drawing/2014/main" id="{04DD4F36-A13F-6F5E-CFB2-B9B9DEE5A5F4}"/>
                </a:ext>
              </a:extLst>
            </p:cNvPr>
            <p:cNvSpPr/>
            <p:nvPr/>
          </p:nvSpPr>
          <p:spPr>
            <a:xfrm>
              <a:off x="0" y="1834023"/>
              <a:ext cx="3977640" cy="509461"/>
            </a:xfrm>
            <a:prstGeom prst="roundRect">
              <a:avLst>
                <a:gd name="adj" fmla="val 10000"/>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48">
              <a:extLst>
                <a:ext uri="{FF2B5EF4-FFF2-40B4-BE49-F238E27FC236}">
                  <a16:creationId xmlns:a16="http://schemas.microsoft.com/office/drawing/2014/main" id="{B472D1DA-C616-C0E4-FD49-B18FD958BB2F}"/>
                </a:ext>
              </a:extLst>
            </p:cNvPr>
            <p:cNvSpPr/>
            <p:nvPr/>
          </p:nvSpPr>
          <p:spPr>
            <a:xfrm>
              <a:off x="154112" y="1948652"/>
              <a:ext cx="280477" cy="280203"/>
            </a:xfrm>
            <a:prstGeom prst="rect">
              <a:avLst/>
            </a:prstGeom>
            <a:blipFill rotWithShape="1">
              <a:blip r:embed="rId5">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48">
              <a:extLst>
                <a:ext uri="{FF2B5EF4-FFF2-40B4-BE49-F238E27FC236}">
                  <a16:creationId xmlns:a16="http://schemas.microsoft.com/office/drawing/2014/main" id="{66199810-8C91-DE0C-717F-396BF6ADBE06}"/>
                </a:ext>
              </a:extLst>
            </p:cNvPr>
            <p:cNvSpPr/>
            <p:nvPr/>
          </p:nvSpPr>
          <p:spPr>
            <a:xfrm>
              <a:off x="588701" y="1834023"/>
              <a:ext cx="3265927" cy="7323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48">
              <a:extLst>
                <a:ext uri="{FF2B5EF4-FFF2-40B4-BE49-F238E27FC236}">
                  <a16:creationId xmlns:a16="http://schemas.microsoft.com/office/drawing/2014/main" id="{E106A31F-C349-7B28-6CB0-1801B5235F49}"/>
                </a:ext>
              </a:extLst>
            </p:cNvPr>
            <p:cNvSpPr txBox="1"/>
            <p:nvPr/>
          </p:nvSpPr>
          <p:spPr>
            <a:xfrm>
              <a:off x="588700" y="1722578"/>
              <a:ext cx="3265927" cy="732350"/>
            </a:xfrm>
            <a:prstGeom prst="rect">
              <a:avLst/>
            </a:prstGeom>
            <a:noFill/>
            <a:ln>
              <a:noFill/>
            </a:ln>
          </p:spPr>
          <p:txBody>
            <a:bodyPr spcFirstLastPara="1" wrap="square" lIns="77500" tIns="77500" rIns="77500" bIns="775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dirty="0">
                  <a:solidFill>
                    <a:schemeClr val="dk1"/>
                  </a:solidFill>
                  <a:latin typeface="Arial"/>
                  <a:ea typeface="Arial"/>
                  <a:cs typeface="Arial"/>
                  <a:sym typeface="Arial"/>
                </a:rPr>
                <a:t>Filtering 217 </a:t>
              </a:r>
              <a:r>
                <a:rPr lang="en-US" dirty="0">
                  <a:solidFill>
                    <a:schemeClr val="dk1"/>
                  </a:solidFill>
                </a:rPr>
                <a:t>out of 97,000 patients</a:t>
              </a:r>
              <a:endParaRPr sz="1400" b="0" i="0" u="none" strike="noStrike" cap="none" dirty="0">
                <a:solidFill>
                  <a:schemeClr val="dk1"/>
                </a:solidFill>
                <a:latin typeface="Arial"/>
                <a:ea typeface="Arial"/>
                <a:cs typeface="Arial"/>
                <a:sym typeface="Arial"/>
              </a:endParaRPr>
            </a:p>
          </p:txBody>
        </p:sp>
        <p:sp>
          <p:nvSpPr>
            <p:cNvPr id="1071" name="Google Shape;1071;p48">
              <a:extLst>
                <a:ext uri="{FF2B5EF4-FFF2-40B4-BE49-F238E27FC236}">
                  <a16:creationId xmlns:a16="http://schemas.microsoft.com/office/drawing/2014/main" id="{31DA4776-1016-0EF6-9835-9C26BD429B90}"/>
                </a:ext>
              </a:extLst>
            </p:cNvPr>
            <p:cNvSpPr/>
            <p:nvPr/>
          </p:nvSpPr>
          <p:spPr>
            <a:xfrm>
              <a:off x="0" y="2749462"/>
              <a:ext cx="3977640" cy="509461"/>
            </a:xfrm>
            <a:prstGeom prst="roundRect">
              <a:avLst>
                <a:gd name="adj" fmla="val 10000"/>
              </a:avLst>
            </a:prstGeom>
            <a:solidFill>
              <a:srgbClr val="D1CE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48">
              <a:extLst>
                <a:ext uri="{FF2B5EF4-FFF2-40B4-BE49-F238E27FC236}">
                  <a16:creationId xmlns:a16="http://schemas.microsoft.com/office/drawing/2014/main" id="{C575719C-E0B2-507B-5B16-3D53377FC797}"/>
                </a:ext>
              </a:extLst>
            </p:cNvPr>
            <p:cNvSpPr/>
            <p:nvPr/>
          </p:nvSpPr>
          <p:spPr>
            <a:xfrm>
              <a:off x="154112" y="2864091"/>
              <a:ext cx="280477" cy="280203"/>
            </a:xfrm>
            <a:prstGeom prst="rect">
              <a:avLst/>
            </a:prstGeom>
            <a:blipFill rotWithShape="1">
              <a:blip r:embed="rId6">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48">
              <a:extLst>
                <a:ext uri="{FF2B5EF4-FFF2-40B4-BE49-F238E27FC236}">
                  <a16:creationId xmlns:a16="http://schemas.microsoft.com/office/drawing/2014/main" id="{4A0DFAC2-5781-F64F-F6B6-09632BD2CEA1}"/>
                </a:ext>
              </a:extLst>
            </p:cNvPr>
            <p:cNvSpPr/>
            <p:nvPr/>
          </p:nvSpPr>
          <p:spPr>
            <a:xfrm>
              <a:off x="588701" y="2749462"/>
              <a:ext cx="3265927" cy="7323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48">
              <a:extLst>
                <a:ext uri="{FF2B5EF4-FFF2-40B4-BE49-F238E27FC236}">
                  <a16:creationId xmlns:a16="http://schemas.microsoft.com/office/drawing/2014/main" id="{C67DE2FF-9256-91DD-5B31-6C582EFD3A40}"/>
                </a:ext>
              </a:extLst>
            </p:cNvPr>
            <p:cNvSpPr txBox="1"/>
            <p:nvPr/>
          </p:nvSpPr>
          <p:spPr>
            <a:xfrm>
              <a:off x="588699" y="2638017"/>
              <a:ext cx="3265927" cy="732350"/>
            </a:xfrm>
            <a:prstGeom prst="rect">
              <a:avLst/>
            </a:prstGeom>
            <a:noFill/>
            <a:ln>
              <a:noFill/>
            </a:ln>
          </p:spPr>
          <p:txBody>
            <a:bodyPr spcFirstLastPara="1" wrap="square" lIns="77500" tIns="77500" rIns="77500" bIns="775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dirty="0">
                  <a:solidFill>
                    <a:schemeClr val="dk1"/>
                  </a:solidFill>
                  <a:latin typeface="Arial"/>
                  <a:ea typeface="Arial"/>
                  <a:cs typeface="Arial"/>
                  <a:sym typeface="Arial"/>
                </a:rPr>
                <a:t>Create relevant key features</a:t>
              </a:r>
              <a:endParaRPr sz="1400" b="0" i="0" u="none" strike="noStrike" cap="none" dirty="0">
                <a:solidFill>
                  <a:schemeClr val="dk1"/>
                </a:solidFill>
                <a:latin typeface="Arial"/>
                <a:ea typeface="Arial"/>
                <a:cs typeface="Arial"/>
                <a:sym typeface="Arial"/>
              </a:endParaRPr>
            </a:p>
          </p:txBody>
        </p:sp>
      </p:grpSp>
      <p:sp>
        <p:nvSpPr>
          <p:cNvPr id="1075" name="Google Shape;1075;p48">
            <a:extLst>
              <a:ext uri="{FF2B5EF4-FFF2-40B4-BE49-F238E27FC236}">
                <a16:creationId xmlns:a16="http://schemas.microsoft.com/office/drawing/2014/main" id="{76A21F18-007B-9E03-8D39-BCE2F90971EE}"/>
              </a:ext>
            </a:extLst>
          </p:cNvPr>
          <p:cNvSpPr txBox="1">
            <a:spLocks noGrp="1"/>
          </p:cNvSpPr>
          <p:nvPr>
            <p:ph type="body" idx="2"/>
          </p:nvPr>
        </p:nvSpPr>
        <p:spPr>
          <a:xfrm>
            <a:off x="485775" y="1172184"/>
            <a:ext cx="3977640" cy="348496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r>
              <a:rPr lang="en-US" sz="1500" b="0" dirty="0">
                <a:latin typeface="Arial"/>
                <a:ea typeface="Arial"/>
                <a:cs typeface="Arial"/>
                <a:sym typeface="Arial"/>
              </a:rPr>
              <a:t>Data Problems:</a:t>
            </a:r>
            <a:endParaRPr sz="1500" b="0" dirty="0">
              <a:latin typeface="Arial"/>
              <a:ea typeface="Arial"/>
              <a:cs typeface="Arial"/>
              <a:sym typeface="Arial"/>
            </a:endParaRPr>
          </a:p>
          <a:p>
            <a:pPr marL="0" lvl="0" indent="0" algn="l" rtl="0">
              <a:lnSpc>
                <a:spcPct val="100000"/>
              </a:lnSpc>
              <a:spcBef>
                <a:spcPts val="1400"/>
              </a:spcBef>
              <a:spcAft>
                <a:spcPts val="0"/>
              </a:spcAft>
              <a:buClr>
                <a:schemeClr val="dk1"/>
              </a:buClr>
              <a:buSzPts val="1800"/>
              <a:buNone/>
            </a:pPr>
            <a:r>
              <a:rPr lang="en-US" sz="1500" b="0" dirty="0">
                <a:latin typeface="Arial"/>
                <a:ea typeface="Arial"/>
                <a:cs typeface="Arial"/>
                <a:sym typeface="Arial"/>
              </a:rPr>
              <a:t>1. No CHIP category, filtering out using indicators or other features</a:t>
            </a:r>
            <a:endParaRPr sz="1500" dirty="0"/>
          </a:p>
          <a:p>
            <a:pPr marL="0" lvl="0" indent="0" algn="l" rtl="0">
              <a:lnSpc>
                <a:spcPct val="100000"/>
              </a:lnSpc>
              <a:spcBef>
                <a:spcPts val="1400"/>
              </a:spcBef>
              <a:spcAft>
                <a:spcPts val="0"/>
              </a:spcAft>
              <a:buClr>
                <a:schemeClr val="dk1"/>
              </a:buClr>
              <a:buSzPts val="1800"/>
              <a:buNone/>
            </a:pPr>
            <a:r>
              <a:rPr lang="en-US" sz="1500" b="0" dirty="0">
                <a:latin typeface="Arial"/>
                <a:ea typeface="Arial"/>
                <a:cs typeface="Arial"/>
                <a:sym typeface="Arial"/>
              </a:rPr>
              <a:t>2. Don’t have much before and after chemotherapy indicator differences or comparison (lack of relevant key features)</a:t>
            </a:r>
            <a:endParaRPr sz="1500" dirty="0"/>
          </a:p>
          <a:p>
            <a:pPr marL="0" lvl="0" indent="0" algn="l" rtl="0">
              <a:lnSpc>
                <a:spcPct val="100000"/>
              </a:lnSpc>
              <a:spcBef>
                <a:spcPts val="1400"/>
              </a:spcBef>
              <a:spcAft>
                <a:spcPts val="0"/>
              </a:spcAft>
              <a:buClr>
                <a:schemeClr val="dk1"/>
              </a:buClr>
              <a:buSzPts val="1800"/>
              <a:buNone/>
            </a:pPr>
            <a:r>
              <a:rPr lang="en-US" sz="1500" b="0" dirty="0">
                <a:latin typeface="Arial"/>
                <a:ea typeface="Arial"/>
                <a:cs typeface="Arial"/>
                <a:sym typeface="Arial"/>
              </a:rPr>
              <a:t>3. Dates of each leukemia treatment</a:t>
            </a:r>
            <a:endParaRPr sz="1500" dirty="0"/>
          </a:p>
          <a:p>
            <a:pPr marL="0" lvl="0" indent="0" algn="l" rtl="0">
              <a:lnSpc>
                <a:spcPct val="100000"/>
              </a:lnSpc>
              <a:spcBef>
                <a:spcPts val="1400"/>
              </a:spcBef>
              <a:spcAft>
                <a:spcPts val="0"/>
              </a:spcAft>
              <a:buClr>
                <a:schemeClr val="dk1"/>
              </a:buClr>
              <a:buSzPts val="1800"/>
              <a:buNone/>
            </a:pPr>
            <a:endParaRPr dirty="0"/>
          </a:p>
          <a:p>
            <a:pPr marL="0" lvl="0" indent="0" algn="l" rtl="0">
              <a:lnSpc>
                <a:spcPct val="100000"/>
              </a:lnSpc>
              <a:spcBef>
                <a:spcPts val="1400"/>
              </a:spcBef>
              <a:spcAft>
                <a:spcPts val="0"/>
              </a:spcAft>
              <a:buClr>
                <a:schemeClr val="dk1"/>
              </a:buClr>
              <a:buSzPts val="1800"/>
              <a:buNone/>
            </a:pPr>
            <a:endParaRPr dirty="0"/>
          </a:p>
          <a:p>
            <a:pPr marL="0" lvl="0" indent="0" algn="l" rtl="0">
              <a:lnSpc>
                <a:spcPct val="100000"/>
              </a:lnSpc>
              <a:spcBef>
                <a:spcPts val="1400"/>
              </a:spcBef>
              <a:spcAft>
                <a:spcPts val="0"/>
              </a:spcAft>
              <a:buClr>
                <a:schemeClr val="dk1"/>
              </a:buClr>
              <a:buSzPts val="1800"/>
              <a:buNone/>
            </a:pPr>
            <a:endParaRPr dirty="0"/>
          </a:p>
        </p:txBody>
      </p:sp>
      <p:sp>
        <p:nvSpPr>
          <p:cNvPr id="1076" name="Google Shape;1076;p48">
            <a:extLst>
              <a:ext uri="{FF2B5EF4-FFF2-40B4-BE49-F238E27FC236}">
                <a16:creationId xmlns:a16="http://schemas.microsoft.com/office/drawing/2014/main" id="{4C2657A5-1405-E790-01F0-4EE6DC649ACE}"/>
              </a:ext>
            </a:extLst>
          </p:cNvPr>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5</a:t>
            </a:fld>
            <a:endParaRPr/>
          </a:p>
        </p:txBody>
      </p:sp>
    </p:spTree>
    <p:extLst>
      <p:ext uri="{BB962C8B-B14F-4D97-AF65-F5344CB8AC3E}">
        <p14:creationId xmlns:p14="http://schemas.microsoft.com/office/powerpoint/2010/main" val="3872154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8"/>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2200"/>
              <a:buFont typeface="Arial"/>
              <a:buNone/>
            </a:pPr>
            <a:r>
              <a:rPr lang="en-US"/>
              <a:t>Precision</a:t>
            </a:r>
            <a:endParaRPr/>
          </a:p>
        </p:txBody>
      </p:sp>
      <p:sp>
        <p:nvSpPr>
          <p:cNvPr id="578" name="Google Shape;578;p18"/>
          <p:cNvSpPr txBox="1">
            <a:spLocks noGrp="1"/>
          </p:cNvSpPr>
          <p:nvPr>
            <p:ph type="body" idx="2"/>
          </p:nvPr>
        </p:nvSpPr>
        <p:spPr>
          <a:xfrm>
            <a:off x="4826855" y="1546507"/>
            <a:ext cx="3977640" cy="1147414"/>
          </a:xfrm>
          <a:prstGeom prst="rect">
            <a:avLst/>
          </a:prstGeom>
          <a:noFill/>
          <a:ln>
            <a:noFill/>
          </a:ln>
        </p:spPr>
        <p:txBody>
          <a:bodyPr spcFirstLastPara="1" wrap="square" lIns="0" tIns="0" rIns="0" bIns="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sz="1200" dirty="0">
                <a:latin typeface="Arial"/>
                <a:ea typeface="Arial"/>
                <a:cs typeface="Arial"/>
                <a:sym typeface="Arial"/>
              </a:rPr>
              <a:t>The precision represents the ratio of correctly predicted positive observations to the total predicted positives. A high precision indicates that when the model predicts a positive class, it is likely to be correct.</a:t>
            </a:r>
            <a:endParaRPr dirty="0"/>
          </a:p>
          <a:p>
            <a:pPr marL="0" lvl="0" indent="0" algn="l" rtl="0">
              <a:lnSpc>
                <a:spcPct val="100000"/>
              </a:lnSpc>
              <a:spcBef>
                <a:spcPts val="1400"/>
              </a:spcBef>
              <a:spcAft>
                <a:spcPts val="0"/>
              </a:spcAft>
              <a:buClr>
                <a:schemeClr val="dk1"/>
              </a:buClr>
              <a:buSzPts val="1800"/>
              <a:buNone/>
            </a:pPr>
            <a:endParaRPr dirty="0"/>
          </a:p>
        </p:txBody>
      </p:sp>
      <p:sp>
        <p:nvSpPr>
          <p:cNvPr id="579" name="Google Shape;579;p18"/>
          <p:cNvSpPr txBox="1">
            <a:spLocks noGrp="1"/>
          </p:cNvSpPr>
          <p:nvPr>
            <p:ph type="sldNum" idx="12"/>
          </p:nvPr>
        </p:nvSpPr>
        <p:spPr>
          <a:xfrm>
            <a:off x="409180" y="4768453"/>
            <a:ext cx="296333" cy="161583"/>
          </a:xfrm>
          <a:prstGeom prst="rect">
            <a:avLst/>
          </a:prstGeom>
          <a:noFill/>
          <a:ln>
            <a:noFill/>
          </a:ln>
        </p:spPr>
        <p:txBody>
          <a:bodyPr spcFirstLastPara="1" wrap="square" lIns="0" tIns="0" rIns="0" bIns="0"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50</a:t>
            </a:fld>
            <a:endParaRPr/>
          </a:p>
        </p:txBody>
      </p:sp>
      <p:graphicFrame>
        <p:nvGraphicFramePr>
          <p:cNvPr id="580" name="Google Shape;580;p18"/>
          <p:cNvGraphicFramePr/>
          <p:nvPr>
            <p:extLst>
              <p:ext uri="{D42A27DB-BD31-4B8C-83A1-F6EECF244321}">
                <p14:modId xmlns:p14="http://schemas.microsoft.com/office/powerpoint/2010/main" val="1780320285"/>
              </p:ext>
            </p:extLst>
          </p:nvPr>
        </p:nvGraphicFramePr>
        <p:xfrm>
          <a:off x="448561" y="869239"/>
          <a:ext cx="3977640" cy="348496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19"/>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2200"/>
              <a:buFont typeface="Arial"/>
              <a:buNone/>
            </a:pPr>
            <a:r>
              <a:rPr lang="en-US"/>
              <a:t>Recall</a:t>
            </a:r>
            <a:endParaRPr/>
          </a:p>
        </p:txBody>
      </p:sp>
      <p:sp>
        <p:nvSpPr>
          <p:cNvPr id="586" name="Google Shape;586;p19"/>
          <p:cNvSpPr txBox="1">
            <a:spLocks noGrp="1"/>
          </p:cNvSpPr>
          <p:nvPr>
            <p:ph type="body" idx="2"/>
          </p:nvPr>
        </p:nvSpPr>
        <p:spPr>
          <a:xfrm>
            <a:off x="4719256" y="366753"/>
            <a:ext cx="3977640" cy="40723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200"/>
              <a:buNone/>
            </a:pPr>
            <a:r>
              <a:rPr lang="en-US" sz="1200" dirty="0">
                <a:latin typeface="Arial"/>
                <a:ea typeface="Arial"/>
                <a:cs typeface="Arial"/>
                <a:sym typeface="Arial"/>
              </a:rPr>
              <a:t>Recall (Sensitivity or True Positive Rate): </a:t>
            </a:r>
            <a:endParaRPr dirty="0"/>
          </a:p>
          <a:p>
            <a:pPr marL="171450" lvl="0" indent="-171450" algn="l" rtl="0">
              <a:lnSpc>
                <a:spcPct val="100000"/>
              </a:lnSpc>
              <a:spcBef>
                <a:spcPts val="1400"/>
              </a:spcBef>
              <a:spcAft>
                <a:spcPts val="0"/>
              </a:spcAft>
              <a:buClr>
                <a:schemeClr val="dk1"/>
              </a:buClr>
              <a:buSzPts val="1200"/>
              <a:buFont typeface="Arial"/>
              <a:buChar char="•"/>
            </a:pPr>
            <a:r>
              <a:rPr lang="en-US" sz="1200" dirty="0">
                <a:latin typeface="Arial"/>
                <a:ea typeface="Arial"/>
                <a:cs typeface="Arial"/>
                <a:sym typeface="Arial"/>
              </a:rPr>
              <a:t>Recall is the ratio of correctly predicted positive observations to the total actual positives. A higher recall indicates that the model is better at identifying true positives for that class. </a:t>
            </a:r>
            <a:r>
              <a:rPr lang="en-US" sz="1200" b="0" i="0" dirty="0">
                <a:solidFill>
                  <a:srgbClr val="0F0F0F"/>
                </a:solidFill>
                <a:latin typeface="Arial"/>
                <a:ea typeface="Arial"/>
                <a:cs typeface="Arial"/>
                <a:sym typeface="Arial"/>
              </a:rPr>
              <a:t>It measures the ability of the model to capture all the positive instances.</a:t>
            </a:r>
            <a:endParaRPr dirty="0"/>
          </a:p>
          <a:p>
            <a:pPr marL="0" lvl="0" indent="0" algn="l" rtl="0">
              <a:lnSpc>
                <a:spcPct val="100000"/>
              </a:lnSpc>
              <a:spcBef>
                <a:spcPts val="1400"/>
              </a:spcBef>
              <a:spcAft>
                <a:spcPts val="0"/>
              </a:spcAft>
              <a:buClr>
                <a:srgbClr val="0F0F0F"/>
              </a:buClr>
              <a:buSzPts val="1200"/>
              <a:buNone/>
            </a:pPr>
            <a:r>
              <a:rPr lang="en-US" sz="1200" dirty="0">
                <a:solidFill>
                  <a:srgbClr val="0F0F0F"/>
                </a:solidFill>
                <a:latin typeface="Arial"/>
                <a:ea typeface="Arial"/>
                <a:cs typeface="Arial"/>
                <a:sym typeface="Arial"/>
              </a:rPr>
              <a:t>P</a:t>
            </a:r>
            <a:r>
              <a:rPr lang="en-US" sz="1200" b="0" i="0" dirty="0">
                <a:solidFill>
                  <a:srgbClr val="0F0F0F"/>
                </a:solidFill>
                <a:latin typeface="Arial"/>
                <a:ea typeface="Arial"/>
                <a:cs typeface="Arial"/>
                <a:sym typeface="Arial"/>
              </a:rPr>
              <a:t>recision-Recall </a:t>
            </a:r>
            <a:r>
              <a:rPr lang="en-US" sz="1200" dirty="0">
                <a:solidFill>
                  <a:srgbClr val="0F0F0F"/>
                </a:solidFill>
                <a:latin typeface="Arial"/>
                <a:ea typeface="Arial"/>
                <a:cs typeface="Arial"/>
                <a:sym typeface="Arial"/>
              </a:rPr>
              <a:t>T</a:t>
            </a:r>
            <a:r>
              <a:rPr lang="en-US" sz="1200" b="0" i="0" dirty="0">
                <a:solidFill>
                  <a:srgbClr val="0F0F0F"/>
                </a:solidFill>
                <a:latin typeface="Arial"/>
                <a:ea typeface="Arial"/>
                <a:cs typeface="Arial"/>
                <a:sym typeface="Arial"/>
              </a:rPr>
              <a:t>radeoff</a:t>
            </a:r>
            <a:endParaRPr sz="1200" dirty="0">
              <a:solidFill>
                <a:srgbClr val="0F0F0F"/>
              </a:solidFill>
              <a:latin typeface="Arial"/>
              <a:ea typeface="Arial"/>
              <a:cs typeface="Arial"/>
              <a:sym typeface="Arial"/>
            </a:endParaRPr>
          </a:p>
          <a:p>
            <a:pPr marL="171450" lvl="0" indent="-171450" algn="l" rtl="0">
              <a:lnSpc>
                <a:spcPct val="100000"/>
              </a:lnSpc>
              <a:spcBef>
                <a:spcPts val="1400"/>
              </a:spcBef>
              <a:spcAft>
                <a:spcPts val="0"/>
              </a:spcAft>
              <a:buClr>
                <a:srgbClr val="0F0F0F"/>
              </a:buClr>
              <a:buSzPts val="1200"/>
              <a:buFont typeface="Arial"/>
              <a:buChar char="•"/>
            </a:pPr>
            <a:r>
              <a:rPr lang="en-US" sz="1200" b="0" i="0" dirty="0">
                <a:solidFill>
                  <a:srgbClr val="0F0F0F"/>
                </a:solidFill>
                <a:latin typeface="Arial"/>
                <a:ea typeface="Arial"/>
                <a:cs typeface="Arial"/>
                <a:sym typeface="Arial"/>
              </a:rPr>
              <a:t>The precision-recall tradeoff arises because increasing one of these metrics often leads to a decrease in the other.</a:t>
            </a:r>
            <a:endParaRPr sz="1200" dirty="0">
              <a:solidFill>
                <a:srgbClr val="0F0F0F"/>
              </a:solidFill>
              <a:latin typeface="Arial"/>
              <a:ea typeface="Arial"/>
              <a:cs typeface="Arial"/>
              <a:sym typeface="Arial"/>
            </a:endParaRPr>
          </a:p>
          <a:p>
            <a:pPr marL="171450" lvl="0" indent="-171450" algn="l" rtl="0">
              <a:lnSpc>
                <a:spcPct val="100000"/>
              </a:lnSpc>
              <a:spcBef>
                <a:spcPts val="1400"/>
              </a:spcBef>
              <a:spcAft>
                <a:spcPts val="0"/>
              </a:spcAft>
              <a:buClr>
                <a:schemeClr val="dk1"/>
              </a:buClr>
              <a:buSzPts val="1200"/>
              <a:buFont typeface="Arial"/>
              <a:buChar char="•"/>
            </a:pPr>
            <a:r>
              <a:rPr lang="en-US" sz="1200" b="0" i="0" dirty="0">
                <a:latin typeface="Arial"/>
                <a:ea typeface="Arial"/>
                <a:cs typeface="Arial"/>
                <a:sym typeface="Arial"/>
              </a:rPr>
              <a:t>Lowering the threshold increases the number of instances predicted as positive, which can increase recall but may also introduce more false positives, reducing precision.</a:t>
            </a:r>
            <a:endParaRPr dirty="0"/>
          </a:p>
          <a:p>
            <a:pPr marL="171450" lvl="0" indent="-171450" algn="l" rtl="0">
              <a:lnSpc>
                <a:spcPct val="100000"/>
              </a:lnSpc>
              <a:spcBef>
                <a:spcPts val="1400"/>
              </a:spcBef>
              <a:spcAft>
                <a:spcPts val="0"/>
              </a:spcAft>
              <a:buClr>
                <a:schemeClr val="dk1"/>
              </a:buClr>
              <a:buSzPts val="1200"/>
              <a:buFont typeface="Arial"/>
              <a:buChar char="•"/>
            </a:pPr>
            <a:r>
              <a:rPr lang="en-US" sz="1200" b="0" i="0" dirty="0">
                <a:latin typeface="Arial"/>
                <a:ea typeface="Arial"/>
                <a:cs typeface="Arial"/>
                <a:sym typeface="Arial"/>
              </a:rPr>
              <a:t>Raising the threshold leads to fewer positive predictions, potentially increasing precision but at the cost of missing some positive instances, reducing recall.</a:t>
            </a:r>
            <a:endParaRPr dirty="0"/>
          </a:p>
          <a:p>
            <a:pPr marL="0" lvl="0" indent="0" algn="l" rtl="0">
              <a:lnSpc>
                <a:spcPct val="100000"/>
              </a:lnSpc>
              <a:spcBef>
                <a:spcPts val="1400"/>
              </a:spcBef>
              <a:spcAft>
                <a:spcPts val="0"/>
              </a:spcAft>
              <a:buClr>
                <a:schemeClr val="dk1"/>
              </a:buClr>
              <a:buSzPts val="1200"/>
              <a:buNone/>
            </a:pPr>
            <a:endParaRPr sz="1200" dirty="0">
              <a:solidFill>
                <a:srgbClr val="0F0F0F"/>
              </a:solidFill>
              <a:latin typeface="Arial"/>
              <a:ea typeface="Arial"/>
              <a:cs typeface="Arial"/>
              <a:sym typeface="Arial"/>
            </a:endParaRPr>
          </a:p>
          <a:p>
            <a:pPr marL="0" lvl="0" indent="0" algn="l" rtl="0">
              <a:lnSpc>
                <a:spcPct val="100000"/>
              </a:lnSpc>
              <a:spcBef>
                <a:spcPts val="1400"/>
              </a:spcBef>
              <a:spcAft>
                <a:spcPts val="0"/>
              </a:spcAft>
              <a:buClr>
                <a:schemeClr val="dk1"/>
              </a:buClr>
              <a:buSzPts val="1200"/>
              <a:buNone/>
            </a:pPr>
            <a:endParaRPr sz="1200" dirty="0">
              <a:solidFill>
                <a:srgbClr val="0F0F0F"/>
              </a:solidFill>
              <a:latin typeface="Arial"/>
              <a:ea typeface="Arial"/>
              <a:cs typeface="Arial"/>
              <a:sym typeface="Arial"/>
            </a:endParaRPr>
          </a:p>
          <a:p>
            <a:pPr marL="0" lvl="0" indent="0" algn="l" rtl="0">
              <a:lnSpc>
                <a:spcPct val="100000"/>
              </a:lnSpc>
              <a:spcBef>
                <a:spcPts val="1400"/>
              </a:spcBef>
              <a:spcAft>
                <a:spcPts val="0"/>
              </a:spcAft>
              <a:buClr>
                <a:schemeClr val="dk1"/>
              </a:buClr>
              <a:buSzPts val="1200"/>
              <a:buNone/>
            </a:pPr>
            <a:endParaRPr sz="1200" dirty="0">
              <a:latin typeface="Arial"/>
              <a:ea typeface="Arial"/>
              <a:cs typeface="Arial"/>
              <a:sym typeface="Arial"/>
            </a:endParaRPr>
          </a:p>
          <a:p>
            <a:pPr marL="0" lvl="0" indent="0" algn="l" rtl="0">
              <a:lnSpc>
                <a:spcPct val="100000"/>
              </a:lnSpc>
              <a:spcBef>
                <a:spcPts val="1400"/>
              </a:spcBef>
              <a:spcAft>
                <a:spcPts val="0"/>
              </a:spcAft>
              <a:buClr>
                <a:schemeClr val="dk1"/>
              </a:buClr>
              <a:buSzPts val="1200"/>
              <a:buNone/>
            </a:pPr>
            <a:endParaRPr sz="1200" dirty="0"/>
          </a:p>
        </p:txBody>
      </p:sp>
      <p:sp>
        <p:nvSpPr>
          <p:cNvPr id="587" name="Google Shape;587;p19"/>
          <p:cNvSpPr txBox="1">
            <a:spLocks noGrp="1"/>
          </p:cNvSpPr>
          <p:nvPr>
            <p:ph type="sldNum" idx="12"/>
          </p:nvPr>
        </p:nvSpPr>
        <p:spPr>
          <a:xfrm>
            <a:off x="425607" y="4766384"/>
            <a:ext cx="296333" cy="161583"/>
          </a:xfrm>
          <a:prstGeom prst="rect">
            <a:avLst/>
          </a:prstGeom>
          <a:noFill/>
          <a:ln>
            <a:noFill/>
          </a:ln>
        </p:spPr>
        <p:txBody>
          <a:bodyPr spcFirstLastPara="1" wrap="square" lIns="0" tIns="0" rIns="0" bIns="0"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51</a:t>
            </a:fld>
            <a:endParaRPr/>
          </a:p>
        </p:txBody>
      </p:sp>
      <p:graphicFrame>
        <p:nvGraphicFramePr>
          <p:cNvPr id="588" name="Google Shape;588;p19"/>
          <p:cNvGraphicFramePr/>
          <p:nvPr>
            <p:extLst>
              <p:ext uri="{D42A27DB-BD31-4B8C-83A1-F6EECF244321}">
                <p14:modId xmlns:p14="http://schemas.microsoft.com/office/powerpoint/2010/main" val="3838733575"/>
              </p:ext>
            </p:extLst>
          </p:nvPr>
        </p:nvGraphicFramePr>
        <p:xfrm>
          <a:off x="485775" y="1108472"/>
          <a:ext cx="3977640" cy="348496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20"/>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2200"/>
              <a:buFont typeface="Arial"/>
              <a:buNone/>
            </a:pPr>
            <a:r>
              <a:rPr lang="en-US"/>
              <a:t>F1 Score</a:t>
            </a:r>
            <a:endParaRPr/>
          </a:p>
        </p:txBody>
      </p:sp>
      <p:sp>
        <p:nvSpPr>
          <p:cNvPr id="594" name="Google Shape;594;p20"/>
          <p:cNvSpPr txBox="1">
            <a:spLocks noGrp="1"/>
          </p:cNvSpPr>
          <p:nvPr>
            <p:ph type="body" idx="2"/>
          </p:nvPr>
        </p:nvSpPr>
        <p:spPr>
          <a:xfrm>
            <a:off x="4826854" y="1658540"/>
            <a:ext cx="3977640" cy="3484960"/>
          </a:xfrm>
          <a:prstGeom prst="rect">
            <a:avLst/>
          </a:prstGeom>
          <a:noFill/>
          <a:ln>
            <a:noFill/>
          </a:ln>
        </p:spPr>
        <p:txBody>
          <a:bodyPr spcFirstLastPara="1" wrap="square" lIns="0" tIns="0" rIns="0" bIns="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sz="1200"/>
              <a:t> F1 score is a useful metric when there is an uneven distribution between the classes, and both false positives and false negatives need to be considered. It helps strike a balance between precision and recall, providing a single value that summarizes the performance of a classification model.</a:t>
            </a:r>
            <a:endParaRPr/>
          </a:p>
        </p:txBody>
      </p:sp>
      <p:sp>
        <p:nvSpPr>
          <p:cNvPr id="595" name="Google Shape;595;p20"/>
          <p:cNvSpPr txBox="1">
            <a:spLocks noGrp="1"/>
          </p:cNvSpPr>
          <p:nvPr>
            <p:ph type="sldNum" idx="12"/>
          </p:nvPr>
        </p:nvSpPr>
        <p:spPr>
          <a:xfrm>
            <a:off x="425607" y="4768453"/>
            <a:ext cx="296333" cy="161583"/>
          </a:xfrm>
          <a:prstGeom prst="rect">
            <a:avLst/>
          </a:prstGeom>
          <a:noFill/>
          <a:ln>
            <a:noFill/>
          </a:ln>
        </p:spPr>
        <p:txBody>
          <a:bodyPr spcFirstLastPara="1" wrap="square" lIns="0" tIns="0" rIns="0" bIns="0"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52</a:t>
            </a:fld>
            <a:endParaRPr/>
          </a:p>
        </p:txBody>
      </p:sp>
      <p:graphicFrame>
        <p:nvGraphicFramePr>
          <p:cNvPr id="596" name="Google Shape;596;p20"/>
          <p:cNvGraphicFramePr/>
          <p:nvPr>
            <p:extLst>
              <p:ext uri="{D42A27DB-BD31-4B8C-83A1-F6EECF244321}">
                <p14:modId xmlns:p14="http://schemas.microsoft.com/office/powerpoint/2010/main" val="1372200879"/>
              </p:ext>
            </p:extLst>
          </p:nvPr>
        </p:nvGraphicFramePr>
        <p:xfrm>
          <a:off x="485775" y="1108472"/>
          <a:ext cx="3977640" cy="348496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21"/>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2200"/>
              <a:buFont typeface="Arial"/>
              <a:buNone/>
            </a:pPr>
            <a:r>
              <a:rPr lang="en-US"/>
              <a:t>Support</a:t>
            </a:r>
            <a:endParaRPr/>
          </a:p>
        </p:txBody>
      </p:sp>
      <p:sp>
        <p:nvSpPr>
          <p:cNvPr id="603" name="Google Shape;603;p21"/>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53</a:t>
            </a:fld>
            <a:endParaRPr/>
          </a:p>
        </p:txBody>
      </p:sp>
      <p:graphicFrame>
        <p:nvGraphicFramePr>
          <p:cNvPr id="604" name="Google Shape;604;p21"/>
          <p:cNvGraphicFramePr/>
          <p:nvPr>
            <p:extLst>
              <p:ext uri="{D42A27DB-BD31-4B8C-83A1-F6EECF244321}">
                <p14:modId xmlns:p14="http://schemas.microsoft.com/office/powerpoint/2010/main" val="2206310199"/>
              </p:ext>
            </p:extLst>
          </p:nvPr>
        </p:nvGraphicFramePr>
        <p:xfrm>
          <a:off x="485775" y="1108472"/>
          <a:ext cx="3977640" cy="3484960"/>
        </p:xfrm>
        <a:graphic>
          <a:graphicData uri="http://schemas.openxmlformats.org/drawingml/2006/chart">
            <c:chart xmlns:c="http://schemas.openxmlformats.org/drawingml/2006/chart" xmlns:r="http://schemas.openxmlformats.org/officeDocument/2006/relationships" r:id="rId3"/>
          </a:graphicData>
        </a:graphic>
      </p:graphicFrame>
      <p:sp>
        <p:nvSpPr>
          <p:cNvPr id="605" name="Google Shape;605;p21"/>
          <p:cNvSpPr txBox="1">
            <a:spLocks noGrp="1"/>
          </p:cNvSpPr>
          <p:nvPr>
            <p:ph type="body" idx="2"/>
          </p:nvPr>
        </p:nvSpPr>
        <p:spPr>
          <a:xfrm>
            <a:off x="4755835" y="1340079"/>
            <a:ext cx="3976687" cy="307313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200"/>
              <a:buNone/>
            </a:pPr>
            <a:r>
              <a:rPr lang="en-US" sz="1200"/>
              <a:t>Cutting Out</a:t>
            </a:r>
            <a:endParaRPr/>
          </a:p>
          <a:p>
            <a:pPr marL="285750" lvl="0" indent="-285750" algn="l" rtl="0">
              <a:lnSpc>
                <a:spcPct val="100000"/>
              </a:lnSpc>
              <a:spcBef>
                <a:spcPts val="1400"/>
              </a:spcBef>
              <a:spcAft>
                <a:spcPts val="0"/>
              </a:spcAft>
              <a:buClr>
                <a:schemeClr val="dk1"/>
              </a:buClr>
              <a:buSzPts val="1200"/>
              <a:buFont typeface="Arial"/>
              <a:buChar char="•"/>
            </a:pPr>
            <a:r>
              <a:rPr lang="en-US" sz="1200"/>
              <a:t>Broken records</a:t>
            </a:r>
            <a:endParaRPr/>
          </a:p>
          <a:p>
            <a:pPr marL="285750" lvl="0" indent="-285750" algn="l" rtl="0">
              <a:lnSpc>
                <a:spcPct val="100000"/>
              </a:lnSpc>
              <a:spcBef>
                <a:spcPts val="1400"/>
              </a:spcBef>
              <a:spcAft>
                <a:spcPts val="0"/>
              </a:spcAft>
              <a:buClr>
                <a:schemeClr val="dk1"/>
              </a:buClr>
              <a:buSzPts val="1200"/>
              <a:buFont typeface="Arial"/>
              <a:buChar char="•"/>
            </a:pPr>
            <a:r>
              <a:rPr lang="en-US" sz="1200"/>
              <a:t>Null values</a:t>
            </a:r>
            <a:endParaRPr/>
          </a:p>
          <a:p>
            <a:pPr marL="285750" lvl="0" indent="-285750" algn="l" rtl="0">
              <a:lnSpc>
                <a:spcPct val="100000"/>
              </a:lnSpc>
              <a:spcBef>
                <a:spcPts val="1400"/>
              </a:spcBef>
              <a:spcAft>
                <a:spcPts val="0"/>
              </a:spcAft>
              <a:buClr>
                <a:schemeClr val="dk1"/>
              </a:buClr>
              <a:buSzPts val="1200"/>
              <a:buFont typeface="Arial"/>
              <a:buChar char="•"/>
            </a:pPr>
            <a:r>
              <a:rPr lang="en-US" sz="1200"/>
              <a:t>Falsely calculated results</a:t>
            </a:r>
            <a:endParaRPr/>
          </a:p>
          <a:p>
            <a:pPr marL="285750" lvl="0" indent="-285750" algn="l" rtl="0">
              <a:lnSpc>
                <a:spcPct val="100000"/>
              </a:lnSpc>
              <a:spcBef>
                <a:spcPts val="1400"/>
              </a:spcBef>
              <a:spcAft>
                <a:spcPts val="0"/>
              </a:spcAft>
              <a:buClr>
                <a:schemeClr val="dk1"/>
              </a:buClr>
              <a:buSzPts val="1200"/>
              <a:buFont typeface="Arial"/>
              <a:buChar char="•"/>
            </a:pPr>
            <a:r>
              <a:rPr lang="en-US" sz="1200"/>
              <a:t>Non-informative features</a:t>
            </a:r>
            <a:endParaRPr/>
          </a:p>
          <a:p>
            <a:pPr marL="285750" lvl="0" indent="-285750" algn="l" rtl="0">
              <a:lnSpc>
                <a:spcPct val="100000"/>
              </a:lnSpc>
              <a:spcBef>
                <a:spcPts val="1400"/>
              </a:spcBef>
              <a:spcAft>
                <a:spcPts val="0"/>
              </a:spcAft>
              <a:buClr>
                <a:schemeClr val="dk1"/>
              </a:buClr>
              <a:buSzPts val="1200"/>
              <a:buFont typeface="Arial"/>
              <a:buChar char="•"/>
            </a:pPr>
            <a:r>
              <a:rPr lang="en-US" sz="1200"/>
              <a:t>Noise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22"/>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Proportion of Target Patient Group (Latest)</a:t>
            </a:r>
            <a:endParaRPr/>
          </a:p>
        </p:txBody>
      </p:sp>
      <p:sp>
        <p:nvSpPr>
          <p:cNvPr id="611" name="Google Shape;611;p22"/>
          <p:cNvSpPr txBox="1">
            <a:spLocks noGrp="1"/>
          </p:cNvSpPr>
          <p:nvPr>
            <p:ph type="sldNum" idx="12"/>
          </p:nvPr>
        </p:nvSpPr>
        <p:spPr>
          <a:xfrm>
            <a:off x="411481" y="472871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54</a:t>
            </a:fld>
            <a:endParaRPr/>
          </a:p>
        </p:txBody>
      </p:sp>
      <p:pic>
        <p:nvPicPr>
          <p:cNvPr id="612" name="Google Shape;612;p22" descr="A pie chart with text&#10;&#10;Description automatically generated"/>
          <p:cNvPicPr preferRelativeResize="0">
            <a:picLocks noGrp="1"/>
          </p:cNvPicPr>
          <p:nvPr>
            <p:ph type="body" idx="1"/>
          </p:nvPr>
        </p:nvPicPr>
        <p:blipFill rotWithShape="1">
          <a:blip r:embed="rId3">
            <a:alphaModFix/>
          </a:blip>
          <a:srcRect/>
          <a:stretch/>
        </p:blipFill>
        <p:spPr>
          <a:xfrm>
            <a:off x="707814" y="1144587"/>
            <a:ext cx="3547566" cy="3484563"/>
          </a:xfrm>
          <a:prstGeom prst="rect">
            <a:avLst/>
          </a:prstGeom>
          <a:noFill/>
          <a:ln>
            <a:noFill/>
          </a:ln>
        </p:spPr>
      </p:pic>
      <p:sp>
        <p:nvSpPr>
          <p:cNvPr id="613" name="Google Shape;613;p22"/>
          <p:cNvSpPr txBox="1"/>
          <p:nvPr/>
        </p:nvSpPr>
        <p:spPr>
          <a:xfrm>
            <a:off x="4572000" y="1341136"/>
            <a:ext cx="2910115" cy="18158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Reason for group 1 performance vs group 0 performance differences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Same feature, same database, same patient source, but too small proportion for model to learn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23"/>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Future Plans</a:t>
            </a:r>
            <a:endParaRPr/>
          </a:p>
        </p:txBody>
      </p:sp>
      <p:sp>
        <p:nvSpPr>
          <p:cNvPr id="619" name="Google Shape;619;p23"/>
          <p:cNvSpPr txBox="1">
            <a:spLocks noGrp="1"/>
          </p:cNvSpPr>
          <p:nvPr>
            <p:ph type="body" idx="1"/>
          </p:nvPr>
        </p:nvSpPr>
        <p:spPr>
          <a:xfrm>
            <a:off x="491319" y="1108445"/>
            <a:ext cx="8307936" cy="348498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r>
              <a:rPr lang="en-US"/>
              <a:t>Because you suggest we only use the available data in EPIC, following with your instruction and advice, I plan to adapt the following methods to improve the modeling result, including:</a:t>
            </a:r>
            <a:endParaRPr/>
          </a:p>
          <a:p>
            <a:pPr marL="971550" lvl="1" indent="-514350" algn="l" rtl="0">
              <a:lnSpc>
                <a:spcPct val="100000"/>
              </a:lnSpc>
              <a:spcBef>
                <a:spcPts val="900"/>
              </a:spcBef>
              <a:spcAft>
                <a:spcPts val="0"/>
              </a:spcAft>
              <a:buSzPts val="1800"/>
              <a:buAutoNum type="arabicPeriod"/>
            </a:pPr>
            <a:r>
              <a:rPr lang="en-US"/>
              <a:t>Algorithm (4 alternatives)</a:t>
            </a:r>
            <a:endParaRPr/>
          </a:p>
          <a:p>
            <a:pPr marL="971550" lvl="1" indent="-514350" algn="l" rtl="0">
              <a:lnSpc>
                <a:spcPct val="100000"/>
              </a:lnSpc>
              <a:spcBef>
                <a:spcPts val="900"/>
              </a:spcBef>
              <a:spcAft>
                <a:spcPts val="0"/>
              </a:spcAft>
              <a:buSzPts val="1800"/>
              <a:buAutoNum type="arabicPeriod"/>
            </a:pPr>
            <a:r>
              <a:rPr lang="en-US"/>
              <a:t>Change factors/variables</a:t>
            </a:r>
            <a:endParaRPr/>
          </a:p>
          <a:p>
            <a:pPr marL="971550" lvl="1" indent="-514350" algn="l" rtl="0">
              <a:lnSpc>
                <a:spcPct val="100000"/>
              </a:lnSpc>
              <a:spcBef>
                <a:spcPts val="900"/>
              </a:spcBef>
              <a:spcAft>
                <a:spcPts val="0"/>
              </a:spcAft>
              <a:buSzPts val="1800"/>
              <a:buAutoNum type="arabicPeriod"/>
            </a:pPr>
            <a:r>
              <a:rPr lang="en-US"/>
              <a:t>Change the weighting of factors/variables</a:t>
            </a:r>
            <a:endParaRPr/>
          </a:p>
          <a:p>
            <a:pPr marL="971550" lvl="1" indent="-514350" algn="l" rtl="0">
              <a:lnSpc>
                <a:spcPct val="100000"/>
              </a:lnSpc>
              <a:spcBef>
                <a:spcPts val="900"/>
              </a:spcBef>
              <a:spcAft>
                <a:spcPts val="0"/>
              </a:spcAft>
              <a:buSzPts val="1800"/>
              <a:buAutoNum type="arabicPeriod"/>
            </a:pPr>
            <a:r>
              <a:rPr lang="en-US"/>
              <a:t>Punishment of false prediction of case 1</a:t>
            </a:r>
            <a:endParaRPr/>
          </a:p>
          <a:p>
            <a:pPr marL="971550" lvl="1" indent="-514350" algn="l" rtl="0">
              <a:lnSpc>
                <a:spcPct val="100000"/>
              </a:lnSpc>
              <a:spcBef>
                <a:spcPts val="900"/>
              </a:spcBef>
              <a:spcAft>
                <a:spcPts val="0"/>
              </a:spcAft>
              <a:buSzPts val="1800"/>
              <a:buAutoNum type="arabicPeriod"/>
            </a:pPr>
            <a:r>
              <a:rPr lang="en-US"/>
              <a:t>After improving the overall result of base model, going in more in depth for other models</a:t>
            </a:r>
            <a:endParaRPr/>
          </a:p>
          <a:p>
            <a:pPr marL="0" lvl="0" indent="0" algn="l" rtl="0">
              <a:lnSpc>
                <a:spcPct val="100000"/>
              </a:lnSpc>
              <a:spcBef>
                <a:spcPts val="1400"/>
              </a:spcBef>
              <a:spcAft>
                <a:spcPts val="0"/>
              </a:spcAft>
              <a:buClr>
                <a:schemeClr val="dk1"/>
              </a:buClr>
              <a:buSzPts val="1800"/>
              <a:buNone/>
            </a:pPr>
            <a:endParaRPr/>
          </a:p>
        </p:txBody>
      </p:sp>
      <p:sp>
        <p:nvSpPr>
          <p:cNvPr id="620" name="Google Shape;620;p23"/>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g2a1380c5f26_0_0"/>
          <p:cNvSpPr txBox="1">
            <a:spLocks noGrp="1"/>
          </p:cNvSpPr>
          <p:nvPr>
            <p:ph type="title"/>
          </p:nvPr>
        </p:nvSpPr>
        <p:spPr>
          <a:xfrm>
            <a:off x="411481" y="5143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12.4 Report</a:t>
            </a:r>
            <a:endParaRPr/>
          </a:p>
        </p:txBody>
      </p:sp>
      <p:sp>
        <p:nvSpPr>
          <p:cNvPr id="627" name="Google Shape;627;g2a1380c5f26_0_0"/>
          <p:cNvSpPr txBox="1">
            <a:spLocks noGrp="1"/>
          </p:cNvSpPr>
          <p:nvPr>
            <p:ph type="body" idx="1"/>
          </p:nvPr>
        </p:nvSpPr>
        <p:spPr>
          <a:xfrm>
            <a:off x="491319" y="1108445"/>
            <a:ext cx="83079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628" name="Google Shape;628;g2a1380c5f26_0_0"/>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56</a:t>
            </a:fld>
            <a:endParaRPr/>
          </a:p>
        </p:txBody>
      </p:sp>
      <p:pic>
        <p:nvPicPr>
          <p:cNvPr id="629" name="Google Shape;629;g2a1380c5f26_0_0"/>
          <p:cNvPicPr preferRelativeResize="0"/>
          <p:nvPr/>
        </p:nvPicPr>
        <p:blipFill rotWithShape="1">
          <a:blip r:embed="rId3">
            <a:alphaModFix/>
          </a:blip>
          <a:srcRect/>
          <a:stretch/>
        </p:blipFill>
        <p:spPr>
          <a:xfrm>
            <a:off x="409575" y="910825"/>
            <a:ext cx="6893904" cy="37470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g2a1380c5f26_0_8"/>
          <p:cNvSpPr txBox="1">
            <a:spLocks noGrp="1"/>
          </p:cNvSpPr>
          <p:nvPr>
            <p:ph type="title"/>
          </p:nvPr>
        </p:nvSpPr>
        <p:spPr>
          <a:xfrm>
            <a:off x="411481" y="5143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endParaRPr/>
          </a:p>
        </p:txBody>
      </p:sp>
      <p:sp>
        <p:nvSpPr>
          <p:cNvPr id="636" name="Google Shape;636;g2a1380c5f26_0_8"/>
          <p:cNvSpPr txBox="1">
            <a:spLocks noGrp="1"/>
          </p:cNvSpPr>
          <p:nvPr>
            <p:ph type="body" idx="1"/>
          </p:nvPr>
        </p:nvSpPr>
        <p:spPr>
          <a:xfrm>
            <a:off x="491319" y="1108445"/>
            <a:ext cx="83079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637" name="Google Shape;637;g2a1380c5f26_0_8"/>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57</a:t>
            </a:fld>
            <a:endParaRPr/>
          </a:p>
        </p:txBody>
      </p:sp>
      <p:pic>
        <p:nvPicPr>
          <p:cNvPr id="638" name="Google Shape;638;g2a1380c5f26_0_8"/>
          <p:cNvPicPr preferRelativeResize="0"/>
          <p:nvPr/>
        </p:nvPicPr>
        <p:blipFill rotWithShape="1">
          <a:blip r:embed="rId3">
            <a:alphaModFix/>
          </a:blip>
          <a:srcRect/>
          <a:stretch/>
        </p:blipFill>
        <p:spPr>
          <a:xfrm>
            <a:off x="0" y="491133"/>
            <a:ext cx="9144003" cy="4161236"/>
          </a:xfrm>
          <a:prstGeom prst="rect">
            <a:avLst/>
          </a:prstGeom>
          <a:noFill/>
          <a:ln>
            <a:noFill/>
          </a:ln>
        </p:spPr>
      </p:pic>
      <p:sp>
        <p:nvSpPr>
          <p:cNvPr id="639" name="Google Shape;639;g2a1380c5f26_0_8"/>
          <p:cNvSpPr txBox="1">
            <a:spLocks noGrp="1"/>
          </p:cNvSpPr>
          <p:nvPr>
            <p:ph type="title"/>
          </p:nvPr>
        </p:nvSpPr>
        <p:spPr>
          <a:xfrm>
            <a:off x="358056" y="10960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Data - Part 1 - non-genetic data</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g2a1380c5f26_0_16"/>
          <p:cNvSpPr txBox="1">
            <a:spLocks noGrp="1"/>
          </p:cNvSpPr>
          <p:nvPr>
            <p:ph type="title"/>
          </p:nvPr>
        </p:nvSpPr>
        <p:spPr>
          <a:xfrm>
            <a:off x="358981" y="1011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Data - Part 2 - non-genetic data</a:t>
            </a:r>
            <a:endParaRPr/>
          </a:p>
        </p:txBody>
      </p:sp>
      <p:sp>
        <p:nvSpPr>
          <p:cNvPr id="646" name="Google Shape;646;g2a1380c5f26_0_16"/>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58</a:t>
            </a:fld>
            <a:endParaRPr/>
          </a:p>
        </p:txBody>
      </p:sp>
      <p:pic>
        <p:nvPicPr>
          <p:cNvPr id="647" name="Google Shape;647;g2a1380c5f26_0_16"/>
          <p:cNvPicPr preferRelativeResize="0"/>
          <p:nvPr/>
        </p:nvPicPr>
        <p:blipFill rotWithShape="1">
          <a:blip r:embed="rId3">
            <a:alphaModFix/>
          </a:blip>
          <a:srcRect/>
          <a:stretch/>
        </p:blipFill>
        <p:spPr>
          <a:xfrm>
            <a:off x="0" y="515949"/>
            <a:ext cx="9144003" cy="395585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a1380c5f26_0_24"/>
          <p:cNvSpPr txBox="1">
            <a:spLocks noGrp="1"/>
          </p:cNvSpPr>
          <p:nvPr>
            <p:ph type="title"/>
          </p:nvPr>
        </p:nvSpPr>
        <p:spPr>
          <a:xfrm>
            <a:off x="409593" y="1300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Data - Part 3 - non-genetic data</a:t>
            </a:r>
            <a:endParaRPr/>
          </a:p>
        </p:txBody>
      </p:sp>
      <p:sp>
        <p:nvSpPr>
          <p:cNvPr id="654" name="Google Shape;654;g2a1380c5f26_0_24"/>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59</a:t>
            </a:fld>
            <a:endParaRPr/>
          </a:p>
        </p:txBody>
      </p:sp>
      <p:pic>
        <p:nvPicPr>
          <p:cNvPr id="655" name="Google Shape;655;g2a1380c5f26_0_24"/>
          <p:cNvPicPr preferRelativeResize="0"/>
          <p:nvPr/>
        </p:nvPicPr>
        <p:blipFill rotWithShape="1">
          <a:blip r:embed="rId3">
            <a:alphaModFix/>
          </a:blip>
          <a:srcRect/>
          <a:stretch/>
        </p:blipFill>
        <p:spPr>
          <a:xfrm>
            <a:off x="101475" y="578575"/>
            <a:ext cx="8937324" cy="38010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0">
          <a:extLst>
            <a:ext uri="{FF2B5EF4-FFF2-40B4-BE49-F238E27FC236}">
              <a16:creationId xmlns:a16="http://schemas.microsoft.com/office/drawing/2014/main" id="{DF03FEFD-E17E-DA26-5752-CBDBC0838C06}"/>
            </a:ext>
          </a:extLst>
        </p:cNvPr>
        <p:cNvGrpSpPr/>
        <p:nvPr/>
      </p:nvGrpSpPr>
      <p:grpSpPr>
        <a:xfrm>
          <a:off x="0" y="0"/>
          <a:ext cx="0" cy="0"/>
          <a:chOff x="0" y="0"/>
          <a:chExt cx="0" cy="0"/>
        </a:xfrm>
      </p:grpSpPr>
      <p:sp>
        <p:nvSpPr>
          <p:cNvPr id="1081" name="Google Shape;1081;p49">
            <a:extLst>
              <a:ext uri="{FF2B5EF4-FFF2-40B4-BE49-F238E27FC236}">
                <a16:creationId xmlns:a16="http://schemas.microsoft.com/office/drawing/2014/main" id="{7964B638-D2FC-AD50-A9FB-7EA496FBB2CB}"/>
              </a:ext>
            </a:extLst>
          </p:cNvPr>
          <p:cNvSpPr txBox="1">
            <a:spLocks noGrp="1"/>
          </p:cNvSpPr>
          <p:nvPr>
            <p:ph type="title"/>
          </p:nvPr>
        </p:nvSpPr>
        <p:spPr>
          <a:xfrm>
            <a:off x="485776" y="108013"/>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solidFill>
                  <a:schemeClr val="dk1"/>
                </a:solidFill>
                <a:latin typeface="Arial"/>
                <a:ea typeface="Arial"/>
                <a:cs typeface="Arial"/>
                <a:sym typeface="Arial"/>
              </a:rPr>
              <a:t>Difficulties</a:t>
            </a:r>
            <a:endParaRPr/>
          </a:p>
        </p:txBody>
      </p:sp>
      <p:grpSp>
        <p:nvGrpSpPr>
          <p:cNvPr id="1082" name="Google Shape;1082;p49">
            <a:extLst>
              <a:ext uri="{FF2B5EF4-FFF2-40B4-BE49-F238E27FC236}">
                <a16:creationId xmlns:a16="http://schemas.microsoft.com/office/drawing/2014/main" id="{BE991985-31C2-F451-60FC-2E69507B19EE}"/>
              </a:ext>
            </a:extLst>
          </p:cNvPr>
          <p:cNvGrpSpPr/>
          <p:nvPr/>
        </p:nvGrpSpPr>
        <p:grpSpPr>
          <a:xfrm>
            <a:off x="465803" y="1126421"/>
            <a:ext cx="3977640" cy="3294721"/>
            <a:chOff x="0" y="95119"/>
            <a:chExt cx="3977640" cy="3294721"/>
          </a:xfrm>
        </p:grpSpPr>
        <p:sp>
          <p:nvSpPr>
            <p:cNvPr id="1083" name="Google Shape;1083;p49">
              <a:extLst>
                <a:ext uri="{FF2B5EF4-FFF2-40B4-BE49-F238E27FC236}">
                  <a16:creationId xmlns:a16="http://schemas.microsoft.com/office/drawing/2014/main" id="{155A2EFC-F827-B06E-7F69-5230780DEB7A}"/>
                </a:ext>
              </a:extLst>
            </p:cNvPr>
            <p:cNvSpPr/>
            <p:nvPr/>
          </p:nvSpPr>
          <p:spPr>
            <a:xfrm>
              <a:off x="0" y="257479"/>
              <a:ext cx="3977640" cy="1524600"/>
            </a:xfrm>
            <a:prstGeom prst="rect">
              <a:avLst/>
            </a:prstGeom>
            <a:solidFill>
              <a:schemeClr val="lt1">
                <a:alpha val="89019"/>
              </a:schemeClr>
            </a:solidFill>
            <a:ln w="25400" cap="flat" cmpd="sng">
              <a:solidFill>
                <a:srgbClr val="604B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49">
              <a:extLst>
                <a:ext uri="{FF2B5EF4-FFF2-40B4-BE49-F238E27FC236}">
                  <a16:creationId xmlns:a16="http://schemas.microsoft.com/office/drawing/2014/main" id="{5354E315-521C-9B75-B3B6-EC2AFFDAAD3D}"/>
                </a:ext>
              </a:extLst>
            </p:cNvPr>
            <p:cNvSpPr txBox="1"/>
            <p:nvPr/>
          </p:nvSpPr>
          <p:spPr>
            <a:xfrm>
              <a:off x="0" y="257479"/>
              <a:ext cx="3977640" cy="1524600"/>
            </a:xfrm>
            <a:prstGeom prst="rect">
              <a:avLst/>
            </a:prstGeom>
            <a:noFill/>
            <a:ln>
              <a:noFill/>
            </a:ln>
          </p:spPr>
          <p:txBody>
            <a:bodyPr spcFirstLastPara="1" wrap="square" lIns="308700" tIns="229100" rIns="308700" bIns="78225" anchor="t" anchorCtr="0">
              <a:noAutofit/>
            </a:bodyPr>
            <a:lstStyle/>
            <a:p>
              <a:pPr marL="57150" marR="0" lvl="1" indent="-69850" algn="l" rtl="0">
                <a:lnSpc>
                  <a:spcPct val="9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Rapidly progressing diseases often have a short timeframe between diagnosis and critical events (e.g., death). </a:t>
              </a:r>
              <a:endParaRPr sz="1400" b="0" i="0" u="none" strike="noStrike" cap="none">
                <a:solidFill>
                  <a:srgbClr val="000000"/>
                </a:solidFill>
                <a:latin typeface="Arial"/>
                <a:ea typeface="Arial"/>
                <a:cs typeface="Arial"/>
                <a:sym typeface="Arial"/>
              </a:endParaRPr>
            </a:p>
            <a:p>
              <a:pPr marL="57150" marR="0" lvl="1" indent="0" algn="l" rtl="0">
                <a:lnSpc>
                  <a:spcPct val="90000"/>
                </a:lnSpc>
                <a:spcBef>
                  <a:spcPts val="165"/>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57150" marR="0" lvl="1" indent="-69850" algn="l" rtl="0">
                <a:lnSpc>
                  <a:spcPct val="90000"/>
                </a:lnSpc>
                <a:spcBef>
                  <a:spcPts val="165"/>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This results in a limited amount of temporal data available for model training and challenges to capture the dynamics of disease progression adequately.</a:t>
              </a:r>
              <a:endParaRPr sz="1400" b="0" i="0" u="none" strike="noStrike" cap="none">
                <a:solidFill>
                  <a:srgbClr val="000000"/>
                </a:solidFill>
                <a:latin typeface="Arial"/>
                <a:ea typeface="Arial"/>
                <a:cs typeface="Arial"/>
                <a:sym typeface="Arial"/>
              </a:endParaRPr>
            </a:p>
          </p:txBody>
        </p:sp>
        <p:sp>
          <p:nvSpPr>
            <p:cNvPr id="1085" name="Google Shape;1085;p49">
              <a:extLst>
                <a:ext uri="{FF2B5EF4-FFF2-40B4-BE49-F238E27FC236}">
                  <a16:creationId xmlns:a16="http://schemas.microsoft.com/office/drawing/2014/main" id="{84CA105F-FA6F-9A0A-21FD-2140D83D1AFB}"/>
                </a:ext>
              </a:extLst>
            </p:cNvPr>
            <p:cNvSpPr/>
            <p:nvPr/>
          </p:nvSpPr>
          <p:spPr>
            <a:xfrm>
              <a:off x="198882" y="95119"/>
              <a:ext cx="2784348" cy="324720"/>
            </a:xfrm>
            <a:prstGeom prst="roundRect">
              <a:avLst>
                <a:gd name="adj" fmla="val 16667"/>
              </a:avLst>
            </a:prstGeom>
            <a:solidFill>
              <a:srgbClr val="604B79"/>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49">
              <a:extLst>
                <a:ext uri="{FF2B5EF4-FFF2-40B4-BE49-F238E27FC236}">
                  <a16:creationId xmlns:a16="http://schemas.microsoft.com/office/drawing/2014/main" id="{EC5C3DB0-6B51-D0E3-8A47-F78E00148735}"/>
                </a:ext>
              </a:extLst>
            </p:cNvPr>
            <p:cNvSpPr txBox="1"/>
            <p:nvPr/>
          </p:nvSpPr>
          <p:spPr>
            <a:xfrm>
              <a:off x="214734" y="110971"/>
              <a:ext cx="2752644" cy="293016"/>
            </a:xfrm>
            <a:prstGeom prst="rect">
              <a:avLst/>
            </a:prstGeom>
            <a:noFill/>
            <a:ln>
              <a:noFill/>
            </a:ln>
          </p:spPr>
          <p:txBody>
            <a:bodyPr spcFirstLastPara="1" wrap="square" lIns="105225" tIns="0" rIns="105225" bIns="0" anchor="ctr"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Limited Temporal Data:</a:t>
              </a:r>
              <a:endParaRPr sz="1600" b="0" i="0" u="none" strike="noStrike" cap="none">
                <a:solidFill>
                  <a:schemeClr val="lt1"/>
                </a:solidFill>
                <a:latin typeface="Arial"/>
                <a:ea typeface="Arial"/>
                <a:cs typeface="Arial"/>
                <a:sym typeface="Arial"/>
              </a:endParaRPr>
            </a:p>
          </p:txBody>
        </p:sp>
        <p:sp>
          <p:nvSpPr>
            <p:cNvPr id="1087" name="Google Shape;1087;p49">
              <a:extLst>
                <a:ext uri="{FF2B5EF4-FFF2-40B4-BE49-F238E27FC236}">
                  <a16:creationId xmlns:a16="http://schemas.microsoft.com/office/drawing/2014/main" id="{238142A1-5FBD-6238-A7FB-AC9B927934DB}"/>
                </a:ext>
              </a:extLst>
            </p:cNvPr>
            <p:cNvSpPr/>
            <p:nvPr/>
          </p:nvSpPr>
          <p:spPr>
            <a:xfrm>
              <a:off x="0" y="2003840"/>
              <a:ext cx="3977640" cy="1386000"/>
            </a:xfrm>
            <a:prstGeom prst="rect">
              <a:avLst/>
            </a:prstGeom>
            <a:solidFill>
              <a:schemeClr val="lt1">
                <a:alpha val="89019"/>
              </a:schemeClr>
            </a:solidFill>
            <a:ln w="25400" cap="flat" cmpd="sng">
              <a:solidFill>
                <a:srgbClr val="604B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49">
              <a:extLst>
                <a:ext uri="{FF2B5EF4-FFF2-40B4-BE49-F238E27FC236}">
                  <a16:creationId xmlns:a16="http://schemas.microsoft.com/office/drawing/2014/main" id="{0AC6CDB1-BD79-0D51-BEEC-91A7DD5C07AE}"/>
                </a:ext>
              </a:extLst>
            </p:cNvPr>
            <p:cNvSpPr txBox="1"/>
            <p:nvPr/>
          </p:nvSpPr>
          <p:spPr>
            <a:xfrm>
              <a:off x="0" y="2003840"/>
              <a:ext cx="3977640" cy="1386000"/>
            </a:xfrm>
            <a:prstGeom prst="rect">
              <a:avLst/>
            </a:prstGeom>
            <a:noFill/>
            <a:ln>
              <a:noFill/>
            </a:ln>
          </p:spPr>
          <p:txBody>
            <a:bodyPr spcFirstLastPara="1" wrap="square" lIns="308700" tIns="229100" rIns="308700" bIns="78225" anchor="t" anchorCtr="0">
              <a:noAutofit/>
            </a:bodyPr>
            <a:lstStyle/>
            <a:p>
              <a:pPr marL="57150" marR="0" lvl="1" indent="-69850" algn="l" rtl="0">
                <a:lnSpc>
                  <a:spcPct val="90000"/>
                </a:lnSpc>
                <a:spcBef>
                  <a:spcPts val="0"/>
                </a:spcBef>
                <a:spcAft>
                  <a:spcPts val="0"/>
                </a:spcAft>
                <a:buClr>
                  <a:schemeClr val="dk1"/>
                </a:buClr>
                <a:buSzPts val="1100"/>
                <a:buFont typeface="Arial"/>
                <a:buChar char="•"/>
              </a:pPr>
              <a:r>
                <a:rPr lang="en-US" sz="1100" b="0" i="0" u="none" strike="noStrike" cap="none" dirty="0">
                  <a:solidFill>
                    <a:schemeClr val="dk1"/>
                  </a:solidFill>
                  <a:latin typeface="Arial"/>
                  <a:ea typeface="Arial"/>
                  <a:cs typeface="Arial"/>
                  <a:sym typeface="Arial"/>
                </a:rPr>
                <a:t>The dataset may be imbalanced, with a small number of instances representing the critical events (e.g., death) compared to non-critical events. </a:t>
              </a:r>
              <a:endParaRPr sz="1400" b="0" i="0" u="none" strike="noStrike" cap="none" dirty="0">
                <a:solidFill>
                  <a:srgbClr val="000000"/>
                </a:solidFill>
                <a:latin typeface="Arial"/>
                <a:ea typeface="Arial"/>
                <a:cs typeface="Arial"/>
                <a:sym typeface="Arial"/>
              </a:endParaRPr>
            </a:p>
            <a:p>
              <a:pPr marL="57150" marR="0" lvl="1" indent="0" algn="l" rtl="0">
                <a:lnSpc>
                  <a:spcPct val="90000"/>
                </a:lnSpc>
                <a:spcBef>
                  <a:spcPts val="165"/>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a:p>
              <a:pPr marL="57150" marR="0" lvl="1" indent="-69850" algn="l" rtl="0">
                <a:lnSpc>
                  <a:spcPct val="90000"/>
                </a:lnSpc>
                <a:spcBef>
                  <a:spcPts val="165"/>
                </a:spcBef>
                <a:spcAft>
                  <a:spcPts val="0"/>
                </a:spcAft>
                <a:buClr>
                  <a:schemeClr val="dk1"/>
                </a:buClr>
                <a:buSzPts val="1100"/>
                <a:buFont typeface="Arial"/>
                <a:buChar char="•"/>
              </a:pPr>
              <a:r>
                <a:rPr lang="en-US" sz="1100" b="0" i="0" u="none" strike="noStrike" cap="none" dirty="0">
                  <a:solidFill>
                    <a:schemeClr val="dk1"/>
                  </a:solidFill>
                  <a:latin typeface="Arial"/>
                  <a:ea typeface="Arial"/>
                  <a:cs typeface="Arial"/>
                  <a:sym typeface="Arial"/>
                </a:rPr>
                <a:t>This imbalance can affect model performance, as the algorithm may be biased towards predicting the majority class.</a:t>
              </a:r>
              <a:endParaRPr sz="1400" b="0" i="0" u="none" strike="noStrike" cap="none" dirty="0">
                <a:solidFill>
                  <a:srgbClr val="000000"/>
                </a:solidFill>
                <a:latin typeface="Arial"/>
                <a:ea typeface="Arial"/>
                <a:cs typeface="Arial"/>
                <a:sym typeface="Arial"/>
              </a:endParaRPr>
            </a:p>
          </p:txBody>
        </p:sp>
        <p:sp>
          <p:nvSpPr>
            <p:cNvPr id="1089" name="Google Shape;1089;p49">
              <a:extLst>
                <a:ext uri="{FF2B5EF4-FFF2-40B4-BE49-F238E27FC236}">
                  <a16:creationId xmlns:a16="http://schemas.microsoft.com/office/drawing/2014/main" id="{700C4FF1-42A3-052E-32C3-5A80F02BC491}"/>
                </a:ext>
              </a:extLst>
            </p:cNvPr>
            <p:cNvSpPr/>
            <p:nvPr/>
          </p:nvSpPr>
          <p:spPr>
            <a:xfrm>
              <a:off x="198882" y="1841479"/>
              <a:ext cx="2784348" cy="324720"/>
            </a:xfrm>
            <a:prstGeom prst="roundRect">
              <a:avLst>
                <a:gd name="adj" fmla="val 16667"/>
              </a:avLst>
            </a:prstGeom>
            <a:solidFill>
              <a:srgbClr val="604B79"/>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49">
              <a:extLst>
                <a:ext uri="{FF2B5EF4-FFF2-40B4-BE49-F238E27FC236}">
                  <a16:creationId xmlns:a16="http://schemas.microsoft.com/office/drawing/2014/main" id="{83E4D7EB-9845-DD4C-0D17-B429DFE72293}"/>
                </a:ext>
              </a:extLst>
            </p:cNvPr>
            <p:cNvSpPr txBox="1"/>
            <p:nvPr/>
          </p:nvSpPr>
          <p:spPr>
            <a:xfrm>
              <a:off x="214734" y="1857331"/>
              <a:ext cx="2752644" cy="293016"/>
            </a:xfrm>
            <a:prstGeom prst="rect">
              <a:avLst/>
            </a:prstGeom>
            <a:noFill/>
            <a:ln>
              <a:noFill/>
            </a:ln>
          </p:spPr>
          <p:txBody>
            <a:bodyPr spcFirstLastPara="1" wrap="square" lIns="105225" tIns="0" rIns="105225" bIns="0" anchor="ctr"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b="1" i="0" u="none" strike="noStrike" cap="none" dirty="0">
                  <a:solidFill>
                    <a:schemeClr val="lt1"/>
                  </a:solidFill>
                  <a:latin typeface="Arial"/>
                  <a:ea typeface="Arial"/>
                  <a:cs typeface="Arial"/>
                  <a:sym typeface="Arial"/>
                </a:rPr>
                <a:t>Imbalanced Data:</a:t>
              </a:r>
              <a:endParaRPr sz="1600" b="0" i="0" u="none" strike="noStrike" cap="none" dirty="0">
                <a:solidFill>
                  <a:schemeClr val="lt1"/>
                </a:solidFill>
                <a:latin typeface="Arial"/>
                <a:ea typeface="Arial"/>
                <a:cs typeface="Arial"/>
                <a:sym typeface="Arial"/>
              </a:endParaRPr>
            </a:p>
          </p:txBody>
        </p:sp>
      </p:grpSp>
      <p:sp>
        <p:nvSpPr>
          <p:cNvPr id="1091" name="Google Shape;1091;p49">
            <a:extLst>
              <a:ext uri="{FF2B5EF4-FFF2-40B4-BE49-F238E27FC236}">
                <a16:creationId xmlns:a16="http://schemas.microsoft.com/office/drawing/2014/main" id="{54AB9BC5-2B6C-04EE-D948-E6AE2C599CB9}"/>
              </a:ext>
            </a:extLst>
          </p:cNvPr>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6</a:t>
            </a:fld>
            <a:endParaRPr/>
          </a:p>
        </p:txBody>
      </p:sp>
      <p:cxnSp>
        <p:nvCxnSpPr>
          <p:cNvPr id="1092" name="Google Shape;1092;p49">
            <a:extLst>
              <a:ext uri="{FF2B5EF4-FFF2-40B4-BE49-F238E27FC236}">
                <a16:creationId xmlns:a16="http://schemas.microsoft.com/office/drawing/2014/main" id="{A9C67232-B57A-B631-6EE0-A36982785825}"/>
              </a:ext>
            </a:extLst>
          </p:cNvPr>
          <p:cNvCxnSpPr>
            <a:cxnSpLocks/>
          </p:cNvCxnSpPr>
          <p:nvPr/>
        </p:nvCxnSpPr>
        <p:spPr>
          <a:xfrm>
            <a:off x="4619846" y="1190847"/>
            <a:ext cx="0" cy="3328902"/>
          </a:xfrm>
          <a:prstGeom prst="straightConnector1">
            <a:avLst/>
          </a:prstGeom>
          <a:noFill/>
          <a:ln w="19050" cap="flat" cmpd="sng">
            <a:solidFill>
              <a:srgbClr val="7F7F7F">
                <a:alpha val="49019"/>
              </a:srgbClr>
            </a:solidFill>
            <a:prstDash val="solid"/>
            <a:round/>
            <a:headEnd type="none" w="sm" len="sm"/>
            <a:tailEnd type="none" w="sm" len="sm"/>
          </a:ln>
        </p:spPr>
      </p:cxnSp>
      <p:grpSp>
        <p:nvGrpSpPr>
          <p:cNvPr id="1093" name="Google Shape;1093;p49">
            <a:extLst>
              <a:ext uri="{FF2B5EF4-FFF2-40B4-BE49-F238E27FC236}">
                <a16:creationId xmlns:a16="http://schemas.microsoft.com/office/drawing/2014/main" id="{9D6E7C37-A1E2-AE02-7B5B-89C416E7E971}"/>
              </a:ext>
            </a:extLst>
          </p:cNvPr>
          <p:cNvGrpSpPr/>
          <p:nvPr/>
        </p:nvGrpSpPr>
        <p:grpSpPr>
          <a:xfrm>
            <a:off x="4796251" y="1130626"/>
            <a:ext cx="4008244" cy="3329732"/>
            <a:chOff x="6395001" y="1507501"/>
            <a:chExt cx="5344325" cy="4439645"/>
          </a:xfrm>
        </p:grpSpPr>
        <p:sp>
          <p:nvSpPr>
            <p:cNvPr id="1094" name="Google Shape;1094;p49">
              <a:extLst>
                <a:ext uri="{FF2B5EF4-FFF2-40B4-BE49-F238E27FC236}">
                  <a16:creationId xmlns:a16="http://schemas.microsoft.com/office/drawing/2014/main" id="{189C1158-FCB8-13F2-F738-078B3DA517C7}"/>
                </a:ext>
              </a:extLst>
            </p:cNvPr>
            <p:cNvSpPr/>
            <p:nvPr/>
          </p:nvSpPr>
          <p:spPr>
            <a:xfrm>
              <a:off x="6395001" y="1752050"/>
              <a:ext cx="5344325" cy="1819125"/>
            </a:xfrm>
            <a:custGeom>
              <a:avLst/>
              <a:gdLst/>
              <a:ahLst/>
              <a:cxnLst/>
              <a:rect l="l" t="t" r="r" b="b"/>
              <a:pathLst>
                <a:path w="5344325" h="1819125" extrusionOk="0">
                  <a:moveTo>
                    <a:pt x="0" y="0"/>
                  </a:moveTo>
                  <a:lnTo>
                    <a:pt x="5344325" y="0"/>
                  </a:lnTo>
                  <a:lnTo>
                    <a:pt x="5344325" y="1819125"/>
                  </a:lnTo>
                  <a:lnTo>
                    <a:pt x="0" y="1819125"/>
                  </a:lnTo>
                  <a:lnTo>
                    <a:pt x="0" y="0"/>
                  </a:lnTo>
                  <a:close/>
                </a:path>
              </a:pathLst>
            </a:custGeom>
            <a:solidFill>
              <a:schemeClr val="lt1">
                <a:alpha val="89019"/>
              </a:schemeClr>
            </a:solidFill>
            <a:ln w="25400" cap="flat" cmpd="sng">
              <a:solidFill>
                <a:srgbClr val="604B79"/>
              </a:solidFill>
              <a:prstDash val="solid"/>
              <a:round/>
              <a:headEnd type="none" w="sm" len="sm"/>
              <a:tailEnd type="none" w="sm" len="sm"/>
            </a:ln>
          </p:spPr>
          <p:txBody>
            <a:bodyPr spcFirstLastPara="1" wrap="square" lIns="311075" tIns="328025" rIns="311075" bIns="80000" anchor="t" anchorCtr="0">
              <a:noAutofit/>
            </a:bodyPr>
            <a:lstStyle/>
            <a:p>
              <a:pPr marL="85725" marR="0" lvl="1" indent="-85725" algn="l" rtl="0">
                <a:lnSpc>
                  <a:spcPct val="90000"/>
                </a:lnSpc>
                <a:spcBef>
                  <a:spcPts val="0"/>
                </a:spcBef>
                <a:spcAft>
                  <a:spcPts val="0"/>
                </a:spcAft>
                <a:buClr>
                  <a:schemeClr val="dk1"/>
                </a:buClr>
                <a:buSzPts val="1125"/>
                <a:buFont typeface="Arial"/>
                <a:buChar char="•"/>
              </a:pPr>
              <a:r>
                <a:rPr lang="en-US" sz="1125" b="0" i="0" u="none" strike="noStrike" cap="none">
                  <a:solidFill>
                    <a:schemeClr val="dk1"/>
                  </a:solidFill>
                  <a:latin typeface="Arial"/>
                  <a:ea typeface="Arial"/>
                  <a:cs typeface="Arial"/>
                  <a:sym typeface="Arial"/>
                </a:rPr>
                <a:t>Rapidly progressing diseases can exhibit dynamic and unpredictable patterns, making it difficult to model and predict the disease trajectory accurately.</a:t>
              </a:r>
              <a:endParaRPr sz="1125" b="0" i="0" u="none" strike="noStrike" cap="none">
                <a:solidFill>
                  <a:schemeClr val="dk1"/>
                </a:solidFill>
                <a:latin typeface="Arial"/>
                <a:ea typeface="Arial"/>
                <a:cs typeface="Arial"/>
                <a:sym typeface="Arial"/>
              </a:endParaRPr>
            </a:p>
            <a:p>
              <a:pPr marL="85725" marR="0" lvl="1" indent="-14285" algn="l" rtl="0">
                <a:lnSpc>
                  <a:spcPct val="90000"/>
                </a:lnSpc>
                <a:spcBef>
                  <a:spcPts val="169"/>
                </a:spcBef>
                <a:spcAft>
                  <a:spcPts val="0"/>
                </a:spcAft>
                <a:buClr>
                  <a:schemeClr val="dk1"/>
                </a:buClr>
                <a:buSzPts val="1125"/>
                <a:buFont typeface="Arial"/>
                <a:buNone/>
              </a:pPr>
              <a:endParaRPr sz="1125" b="0" i="0" u="none" strike="noStrike" cap="none">
                <a:solidFill>
                  <a:schemeClr val="dk1"/>
                </a:solidFill>
                <a:latin typeface="Arial"/>
                <a:ea typeface="Arial"/>
                <a:cs typeface="Arial"/>
                <a:sym typeface="Arial"/>
              </a:endParaRPr>
            </a:p>
            <a:p>
              <a:pPr marL="85725" marR="0" lvl="1" indent="-85725" algn="l" rtl="0">
                <a:lnSpc>
                  <a:spcPct val="90000"/>
                </a:lnSpc>
                <a:spcBef>
                  <a:spcPts val="169"/>
                </a:spcBef>
                <a:spcAft>
                  <a:spcPts val="0"/>
                </a:spcAft>
                <a:buClr>
                  <a:schemeClr val="dk1"/>
                </a:buClr>
                <a:buSzPts val="1125"/>
                <a:buFont typeface="Arial"/>
                <a:buChar char="•"/>
              </a:pPr>
              <a:r>
                <a:rPr lang="en-US" sz="1125" b="0" i="0" u="none" strike="noStrike" cap="none">
                  <a:solidFill>
                    <a:schemeClr val="dk1"/>
                  </a:solidFill>
                  <a:latin typeface="Arial"/>
                  <a:ea typeface="Arial"/>
                  <a:cs typeface="Arial"/>
                  <a:sym typeface="Arial"/>
                </a:rPr>
                <a:t>Changes in patient condition may occur rapidly, and capturing these nuances in the data is challenging.</a:t>
              </a:r>
              <a:endParaRPr sz="1400" b="0" i="0" u="none" strike="noStrike" cap="none">
                <a:solidFill>
                  <a:srgbClr val="000000"/>
                </a:solidFill>
                <a:latin typeface="Arial"/>
                <a:ea typeface="Arial"/>
                <a:cs typeface="Arial"/>
                <a:sym typeface="Arial"/>
              </a:endParaRPr>
            </a:p>
          </p:txBody>
        </p:sp>
        <p:sp>
          <p:nvSpPr>
            <p:cNvPr id="1095" name="Google Shape;1095;p49">
              <a:extLst>
                <a:ext uri="{FF2B5EF4-FFF2-40B4-BE49-F238E27FC236}">
                  <a16:creationId xmlns:a16="http://schemas.microsoft.com/office/drawing/2014/main" id="{56707C2C-550F-4618-7F36-DCBBFA1877AF}"/>
                </a:ext>
              </a:extLst>
            </p:cNvPr>
            <p:cNvSpPr/>
            <p:nvPr/>
          </p:nvSpPr>
          <p:spPr>
            <a:xfrm>
              <a:off x="6662217" y="1507501"/>
              <a:ext cx="3741027" cy="489097"/>
            </a:xfrm>
            <a:custGeom>
              <a:avLst/>
              <a:gdLst/>
              <a:ahLst/>
              <a:cxnLst/>
              <a:rect l="l" t="t" r="r" b="b"/>
              <a:pathLst>
                <a:path w="3741027" h="595910" extrusionOk="0">
                  <a:moveTo>
                    <a:pt x="0" y="99320"/>
                  </a:moveTo>
                  <a:cubicBezTo>
                    <a:pt x="0" y="44467"/>
                    <a:pt x="44467" y="0"/>
                    <a:pt x="99320" y="0"/>
                  </a:cubicBezTo>
                  <a:lnTo>
                    <a:pt x="3641707" y="0"/>
                  </a:lnTo>
                  <a:cubicBezTo>
                    <a:pt x="3696560" y="0"/>
                    <a:pt x="3741027" y="44467"/>
                    <a:pt x="3741027" y="99320"/>
                  </a:cubicBezTo>
                  <a:lnTo>
                    <a:pt x="3741027" y="496590"/>
                  </a:lnTo>
                  <a:cubicBezTo>
                    <a:pt x="3741027" y="551443"/>
                    <a:pt x="3696560" y="595910"/>
                    <a:pt x="3641707" y="595910"/>
                  </a:cubicBezTo>
                  <a:lnTo>
                    <a:pt x="99320" y="595910"/>
                  </a:lnTo>
                  <a:cubicBezTo>
                    <a:pt x="44467" y="595910"/>
                    <a:pt x="0" y="551443"/>
                    <a:pt x="0" y="496590"/>
                  </a:cubicBezTo>
                  <a:lnTo>
                    <a:pt x="0" y="99320"/>
                  </a:lnTo>
                  <a:close/>
                </a:path>
              </a:pathLst>
            </a:custGeom>
            <a:solidFill>
              <a:srgbClr val="604B79"/>
            </a:solidFill>
            <a:ln w="25400" cap="flat" cmpd="sng">
              <a:solidFill>
                <a:schemeClr val="lt1"/>
              </a:solidFill>
              <a:prstDash val="solid"/>
              <a:round/>
              <a:headEnd type="none" w="sm" len="sm"/>
              <a:tailEnd type="none" w="sm" len="sm"/>
            </a:ln>
          </p:spPr>
          <p:txBody>
            <a:bodyPr spcFirstLastPara="1" wrap="square" lIns="127850" tIns="21800" rIns="127850" bIns="21800" anchor="ctr" anchorCtr="0">
              <a:noAutofit/>
            </a:bodyPr>
            <a:lstStyle/>
            <a:p>
              <a:pPr marL="0" marR="0" lvl="0" indent="0" algn="l" rtl="0">
                <a:lnSpc>
                  <a:spcPct val="9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Dynamic Nature of the Disease:</a:t>
              </a:r>
              <a:endParaRPr sz="1200" b="0" i="0" u="none" strike="noStrike" cap="none">
                <a:solidFill>
                  <a:schemeClr val="lt1"/>
                </a:solidFill>
                <a:latin typeface="Arial"/>
                <a:ea typeface="Arial"/>
                <a:cs typeface="Arial"/>
                <a:sym typeface="Arial"/>
              </a:endParaRPr>
            </a:p>
          </p:txBody>
        </p:sp>
        <p:sp>
          <p:nvSpPr>
            <p:cNvPr id="1096" name="Google Shape;1096;p49">
              <a:extLst>
                <a:ext uri="{FF2B5EF4-FFF2-40B4-BE49-F238E27FC236}">
                  <a16:creationId xmlns:a16="http://schemas.microsoft.com/office/drawing/2014/main" id="{3A9E8849-C529-1CE9-D529-315F7CC5BA87}"/>
                </a:ext>
              </a:extLst>
            </p:cNvPr>
            <p:cNvSpPr/>
            <p:nvPr/>
          </p:nvSpPr>
          <p:spPr>
            <a:xfrm>
              <a:off x="6395001" y="3978866"/>
              <a:ext cx="5344325" cy="1968280"/>
            </a:xfrm>
            <a:custGeom>
              <a:avLst/>
              <a:gdLst/>
              <a:ahLst/>
              <a:cxnLst/>
              <a:rect l="l" t="t" r="r" b="b"/>
              <a:pathLst>
                <a:path w="5344325" h="1819125" extrusionOk="0">
                  <a:moveTo>
                    <a:pt x="0" y="0"/>
                  </a:moveTo>
                  <a:lnTo>
                    <a:pt x="5344325" y="0"/>
                  </a:lnTo>
                  <a:lnTo>
                    <a:pt x="5344325" y="1819125"/>
                  </a:lnTo>
                  <a:lnTo>
                    <a:pt x="0" y="1819125"/>
                  </a:lnTo>
                  <a:lnTo>
                    <a:pt x="0" y="0"/>
                  </a:lnTo>
                  <a:close/>
                </a:path>
              </a:pathLst>
            </a:custGeom>
            <a:solidFill>
              <a:schemeClr val="lt1">
                <a:alpha val="89019"/>
              </a:schemeClr>
            </a:solidFill>
            <a:ln w="25400" cap="flat" cmpd="sng">
              <a:solidFill>
                <a:srgbClr val="604B79"/>
              </a:solidFill>
              <a:prstDash val="solid"/>
              <a:round/>
              <a:headEnd type="none" w="sm" len="sm"/>
              <a:tailEnd type="none" w="sm" len="sm"/>
            </a:ln>
          </p:spPr>
          <p:txBody>
            <a:bodyPr spcFirstLastPara="1" wrap="square" lIns="311075" tIns="328025" rIns="311075" bIns="80000" anchor="t" anchorCtr="0">
              <a:noAutofit/>
            </a:bodyPr>
            <a:lstStyle/>
            <a:p>
              <a:pPr marL="85725" marR="0" lvl="1" indent="-85725" algn="l" rtl="0">
                <a:lnSpc>
                  <a:spcPct val="90000"/>
                </a:lnSpc>
                <a:spcBef>
                  <a:spcPts val="0"/>
                </a:spcBef>
                <a:spcAft>
                  <a:spcPts val="0"/>
                </a:spcAft>
                <a:buClr>
                  <a:schemeClr val="dk1"/>
                </a:buClr>
                <a:buSzPts val="1125"/>
                <a:buFont typeface="Arial"/>
                <a:buChar char="•"/>
              </a:pPr>
              <a:r>
                <a:rPr lang="en-US" sz="1125" b="0" i="0" u="none" strike="noStrike" cap="none" dirty="0">
                  <a:solidFill>
                    <a:schemeClr val="dk1"/>
                  </a:solidFill>
                  <a:latin typeface="Arial"/>
                  <a:ea typeface="Arial"/>
                  <a:cs typeface="Arial"/>
                  <a:sym typeface="Arial"/>
                </a:rPr>
                <a:t>Features that are relevant early in the disease progression might lose their significance as the disease advances. </a:t>
              </a:r>
              <a:endParaRPr sz="1125" b="0" i="0" u="none" strike="noStrike" cap="none" dirty="0">
                <a:solidFill>
                  <a:schemeClr val="dk1"/>
                </a:solidFill>
                <a:latin typeface="Arial"/>
                <a:ea typeface="Arial"/>
                <a:cs typeface="Arial"/>
                <a:sym typeface="Arial"/>
              </a:endParaRPr>
            </a:p>
            <a:p>
              <a:pPr marL="85725" marR="0" lvl="1" indent="-14285" algn="l" rtl="0">
                <a:lnSpc>
                  <a:spcPct val="90000"/>
                </a:lnSpc>
                <a:spcBef>
                  <a:spcPts val="169"/>
                </a:spcBef>
                <a:spcAft>
                  <a:spcPts val="0"/>
                </a:spcAft>
                <a:buClr>
                  <a:schemeClr val="dk1"/>
                </a:buClr>
                <a:buSzPts val="1125"/>
                <a:buFont typeface="Arial"/>
                <a:buNone/>
              </a:pPr>
              <a:endParaRPr sz="1100" b="0" i="0" u="none" strike="noStrike" cap="none" dirty="0">
                <a:solidFill>
                  <a:schemeClr val="dk1"/>
                </a:solidFill>
                <a:latin typeface="Arial"/>
                <a:ea typeface="Arial"/>
                <a:cs typeface="Arial"/>
                <a:sym typeface="Arial"/>
              </a:endParaRPr>
            </a:p>
            <a:p>
              <a:pPr marL="85725" marR="0" lvl="1" indent="-85725" algn="l" rtl="0">
                <a:lnSpc>
                  <a:spcPct val="90000"/>
                </a:lnSpc>
                <a:spcBef>
                  <a:spcPts val="169"/>
                </a:spcBef>
                <a:spcAft>
                  <a:spcPts val="0"/>
                </a:spcAft>
                <a:buClr>
                  <a:schemeClr val="dk1"/>
                </a:buClr>
                <a:buSzPts val="1125"/>
                <a:buFont typeface="Arial"/>
                <a:buChar char="•"/>
              </a:pPr>
              <a:r>
                <a:rPr lang="en-US" sz="1125" b="0" i="0" u="none" strike="noStrike" cap="none" dirty="0">
                  <a:solidFill>
                    <a:schemeClr val="dk1"/>
                  </a:solidFill>
                  <a:latin typeface="Arial"/>
                  <a:ea typeface="Arial"/>
                  <a:cs typeface="Arial"/>
                  <a:sym typeface="Arial"/>
                </a:rPr>
                <a:t>Identifying stable features that provide consistent predictive power throughout the progression becomes a challenge.</a:t>
              </a:r>
              <a:endParaRPr sz="1400" b="0" i="0" u="none" strike="noStrike" cap="none" dirty="0">
                <a:solidFill>
                  <a:srgbClr val="000000"/>
                </a:solidFill>
                <a:latin typeface="Arial"/>
                <a:ea typeface="Arial"/>
                <a:cs typeface="Arial"/>
                <a:sym typeface="Arial"/>
              </a:endParaRPr>
            </a:p>
          </p:txBody>
        </p:sp>
        <p:sp>
          <p:nvSpPr>
            <p:cNvPr id="1097" name="Google Shape;1097;p49">
              <a:extLst>
                <a:ext uri="{FF2B5EF4-FFF2-40B4-BE49-F238E27FC236}">
                  <a16:creationId xmlns:a16="http://schemas.microsoft.com/office/drawing/2014/main" id="{F657A965-E8CA-4662-1F7A-30BA5F943B1B}"/>
                </a:ext>
              </a:extLst>
            </p:cNvPr>
            <p:cNvSpPr/>
            <p:nvPr/>
          </p:nvSpPr>
          <p:spPr>
            <a:xfrm>
              <a:off x="6662217" y="3721395"/>
              <a:ext cx="3741027" cy="489097"/>
            </a:xfrm>
            <a:custGeom>
              <a:avLst/>
              <a:gdLst/>
              <a:ahLst/>
              <a:cxnLst/>
              <a:rect l="l" t="t" r="r" b="b"/>
              <a:pathLst>
                <a:path w="3741027" h="619920" extrusionOk="0">
                  <a:moveTo>
                    <a:pt x="0" y="103322"/>
                  </a:moveTo>
                  <a:cubicBezTo>
                    <a:pt x="0" y="46259"/>
                    <a:pt x="46259" y="0"/>
                    <a:pt x="103322" y="0"/>
                  </a:cubicBezTo>
                  <a:lnTo>
                    <a:pt x="3637705" y="0"/>
                  </a:lnTo>
                  <a:cubicBezTo>
                    <a:pt x="3694768" y="0"/>
                    <a:pt x="3741027" y="46259"/>
                    <a:pt x="3741027" y="103322"/>
                  </a:cubicBezTo>
                  <a:lnTo>
                    <a:pt x="3741027" y="516598"/>
                  </a:lnTo>
                  <a:cubicBezTo>
                    <a:pt x="3741027" y="573661"/>
                    <a:pt x="3694768" y="619920"/>
                    <a:pt x="3637705" y="619920"/>
                  </a:cubicBezTo>
                  <a:lnTo>
                    <a:pt x="103322" y="619920"/>
                  </a:lnTo>
                  <a:cubicBezTo>
                    <a:pt x="46259" y="619920"/>
                    <a:pt x="0" y="573661"/>
                    <a:pt x="0" y="516598"/>
                  </a:cubicBezTo>
                  <a:lnTo>
                    <a:pt x="0" y="103322"/>
                  </a:lnTo>
                  <a:close/>
                </a:path>
              </a:pathLst>
            </a:custGeom>
            <a:solidFill>
              <a:srgbClr val="604B79"/>
            </a:solidFill>
            <a:ln w="25400" cap="flat" cmpd="sng">
              <a:solidFill>
                <a:schemeClr val="lt1"/>
              </a:solidFill>
              <a:prstDash val="solid"/>
              <a:round/>
              <a:headEnd type="none" w="sm" len="sm"/>
              <a:tailEnd type="none" w="sm" len="sm"/>
            </a:ln>
          </p:spPr>
          <p:txBody>
            <a:bodyPr spcFirstLastPara="1" wrap="square" lIns="128725" tIns="22675" rIns="128725" bIns="22675" anchor="ctr" anchorCtr="0">
              <a:noAutofit/>
            </a:bodyPr>
            <a:lstStyle/>
            <a:p>
              <a:pPr marL="0" marR="0" lvl="0" indent="0" algn="l" rtl="0">
                <a:lnSpc>
                  <a:spcPct val="9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Limited Feature Stability:</a:t>
              </a:r>
              <a:endParaRPr sz="1200" b="0" i="0" u="none" strike="noStrike" cap="none">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11035428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g2a1380c5f26_0_70"/>
          <p:cNvSpPr txBox="1">
            <a:spLocks noGrp="1"/>
          </p:cNvSpPr>
          <p:nvPr>
            <p:ph type="title"/>
          </p:nvPr>
        </p:nvSpPr>
        <p:spPr>
          <a:xfrm>
            <a:off x="411481" y="4720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Key columns related to Sediment Plot - Part 1</a:t>
            </a:r>
            <a:endParaRPr/>
          </a:p>
        </p:txBody>
      </p:sp>
      <p:sp>
        <p:nvSpPr>
          <p:cNvPr id="662" name="Google Shape;662;g2a1380c5f26_0_70"/>
          <p:cNvSpPr txBox="1">
            <a:spLocks noGrp="1"/>
          </p:cNvSpPr>
          <p:nvPr>
            <p:ph type="body" idx="1"/>
          </p:nvPr>
        </p:nvSpPr>
        <p:spPr>
          <a:xfrm>
            <a:off x="491319" y="1108445"/>
            <a:ext cx="83079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663" name="Google Shape;663;g2a1380c5f26_0_70"/>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60</a:t>
            </a:fld>
            <a:endParaRPr/>
          </a:p>
        </p:txBody>
      </p:sp>
      <p:pic>
        <p:nvPicPr>
          <p:cNvPr id="664" name="Google Shape;664;g2a1380c5f26_0_70"/>
          <p:cNvPicPr preferRelativeResize="0"/>
          <p:nvPr/>
        </p:nvPicPr>
        <p:blipFill rotWithShape="1">
          <a:blip r:embed="rId3">
            <a:alphaModFix/>
          </a:blip>
          <a:srcRect/>
          <a:stretch/>
        </p:blipFill>
        <p:spPr>
          <a:xfrm>
            <a:off x="25" y="740878"/>
            <a:ext cx="9144003" cy="372814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2a1380c5f26_0_78"/>
          <p:cNvSpPr txBox="1">
            <a:spLocks noGrp="1"/>
          </p:cNvSpPr>
          <p:nvPr>
            <p:ph type="title"/>
          </p:nvPr>
        </p:nvSpPr>
        <p:spPr>
          <a:xfrm>
            <a:off x="411481" y="5143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Key columns related to Sediment Plot - Part 2</a:t>
            </a:r>
            <a:endParaRPr/>
          </a:p>
        </p:txBody>
      </p:sp>
      <p:sp>
        <p:nvSpPr>
          <p:cNvPr id="671" name="Google Shape;671;g2a1380c5f26_0_78"/>
          <p:cNvSpPr txBox="1">
            <a:spLocks noGrp="1"/>
          </p:cNvSpPr>
          <p:nvPr>
            <p:ph type="body" idx="1"/>
          </p:nvPr>
        </p:nvSpPr>
        <p:spPr>
          <a:xfrm>
            <a:off x="491319" y="1108445"/>
            <a:ext cx="83079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672" name="Google Shape;672;g2a1380c5f26_0_78"/>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61</a:t>
            </a:fld>
            <a:endParaRPr/>
          </a:p>
        </p:txBody>
      </p:sp>
      <p:pic>
        <p:nvPicPr>
          <p:cNvPr id="673" name="Google Shape;673;g2a1380c5f26_0_78"/>
          <p:cNvPicPr preferRelativeResize="0"/>
          <p:nvPr/>
        </p:nvPicPr>
        <p:blipFill rotWithShape="1">
          <a:blip r:embed="rId3">
            <a:alphaModFix/>
          </a:blip>
          <a:srcRect/>
          <a:stretch/>
        </p:blipFill>
        <p:spPr>
          <a:xfrm>
            <a:off x="491324" y="1160475"/>
            <a:ext cx="2439000" cy="3202676"/>
          </a:xfrm>
          <a:prstGeom prst="rect">
            <a:avLst/>
          </a:prstGeom>
          <a:noFill/>
          <a:ln>
            <a:noFill/>
          </a:ln>
        </p:spPr>
      </p:pic>
      <p:pic>
        <p:nvPicPr>
          <p:cNvPr id="674" name="Google Shape;674;g2a1380c5f26_0_78"/>
          <p:cNvPicPr preferRelativeResize="0"/>
          <p:nvPr/>
        </p:nvPicPr>
        <p:blipFill rotWithShape="1">
          <a:blip r:embed="rId4">
            <a:alphaModFix/>
          </a:blip>
          <a:srcRect/>
          <a:stretch/>
        </p:blipFill>
        <p:spPr>
          <a:xfrm>
            <a:off x="3720000" y="1154550"/>
            <a:ext cx="1463500" cy="3164425"/>
          </a:xfrm>
          <a:prstGeom prst="rect">
            <a:avLst/>
          </a:prstGeom>
          <a:noFill/>
          <a:ln>
            <a:noFill/>
          </a:ln>
        </p:spPr>
      </p:pic>
      <p:sp>
        <p:nvSpPr>
          <p:cNvPr id="675" name="Google Shape;675;g2a1380c5f26_0_78"/>
          <p:cNvSpPr txBox="1"/>
          <p:nvPr/>
        </p:nvSpPr>
        <p:spPr>
          <a:xfrm>
            <a:off x="5555050" y="1379550"/>
            <a:ext cx="3101700" cy="6156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We have no risk scores to references in our database</a:t>
            </a: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g2a1380c5f26_0_54"/>
          <p:cNvSpPr txBox="1">
            <a:spLocks noGrp="1"/>
          </p:cNvSpPr>
          <p:nvPr>
            <p:ph type="body" idx="1"/>
          </p:nvPr>
        </p:nvSpPr>
        <p:spPr>
          <a:xfrm>
            <a:off x="418075" y="1204651"/>
            <a:ext cx="8307900" cy="3111600"/>
          </a:xfrm>
          <a:prstGeom prst="rect">
            <a:avLst/>
          </a:prstGeom>
          <a:noFill/>
          <a:ln>
            <a:noFill/>
          </a:ln>
        </p:spPr>
        <p:txBody>
          <a:bodyPr spcFirstLastPara="1" wrap="square" lIns="0" tIns="0" rIns="0" bIns="0" anchor="t" anchorCtr="0">
            <a:noAutofit/>
          </a:bodyPr>
          <a:lstStyle/>
          <a:p>
            <a:pPr marL="457200" lvl="0" indent="-304800" algn="l" rtl="0">
              <a:lnSpc>
                <a:spcPct val="115000"/>
              </a:lnSpc>
              <a:spcBef>
                <a:spcPts val="1500"/>
              </a:spcBef>
              <a:spcAft>
                <a:spcPts val="0"/>
              </a:spcAft>
              <a:buClr>
                <a:srgbClr val="374151"/>
              </a:buClr>
              <a:buSzPts val="1200"/>
              <a:buChar char="●"/>
            </a:pPr>
            <a:r>
              <a:rPr lang="en-US" sz="1200">
                <a:solidFill>
                  <a:srgbClr val="374151"/>
                </a:solidFill>
              </a:rPr>
              <a:t>TPL_type: Indicates the type of treatment, possibly referring to a specific therapy or protocol.</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Date_LF: Represents the date of the last follow-up for the patient, providing the end point for the observation period.</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TPL_Art: Indicates the type of treatment related to art (possibly an abbreviation), likely associated with the treatment protocol.</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TPL_date: Date associated with the TPL treatment.</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TPL_Phase: Indicates the phase of TPL treatment.</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Time_Diag_TPL: Time from diagnosis to the start of TPL treatment.</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Time_1CR_TPL: Time from the first complete remission (CR) to the start of TPL treatment.</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cuminc: Cumulative incidence of a specific event.</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rfsstat_allo: Recurrence-free survival status specific to allo (possibly allogeneic treatment).</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rfs_allo: Recurrence-free survival time specific to allo.</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cuminc_allo: Cumulative incidence specific to allo. （bone marrow transplant）</a:t>
            </a:r>
            <a:endParaRPr sz="1200"/>
          </a:p>
        </p:txBody>
      </p:sp>
      <p:sp>
        <p:nvSpPr>
          <p:cNvPr id="682" name="Google Shape;682;g2a1380c5f26_0_54"/>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62</a:t>
            </a:fld>
            <a:endParaRPr/>
          </a:p>
        </p:txBody>
      </p:sp>
      <p:sp>
        <p:nvSpPr>
          <p:cNvPr id="683" name="Google Shape;683;g2a1380c5f26_0_54"/>
          <p:cNvSpPr txBox="1">
            <a:spLocks noGrp="1"/>
          </p:cNvSpPr>
          <p:nvPr>
            <p:ph type="title"/>
          </p:nvPr>
        </p:nvSpPr>
        <p:spPr>
          <a:xfrm>
            <a:off x="411481" y="5143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Key Columns - Part 1:</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g2a22035105a_0_7"/>
          <p:cNvSpPr txBox="1">
            <a:spLocks noGrp="1"/>
          </p:cNvSpPr>
          <p:nvPr>
            <p:ph type="title"/>
          </p:nvPr>
        </p:nvSpPr>
        <p:spPr>
          <a:xfrm>
            <a:off x="411481" y="5143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Key Columns - Part 2:</a:t>
            </a:r>
            <a:endParaRPr/>
          </a:p>
        </p:txBody>
      </p:sp>
      <p:sp>
        <p:nvSpPr>
          <p:cNvPr id="690" name="Google Shape;690;g2a22035105a_0_7"/>
          <p:cNvSpPr txBox="1">
            <a:spLocks noGrp="1"/>
          </p:cNvSpPr>
          <p:nvPr>
            <p:ph type="body" idx="1"/>
          </p:nvPr>
        </p:nvSpPr>
        <p:spPr>
          <a:xfrm>
            <a:off x="483825" y="1250923"/>
            <a:ext cx="8307900" cy="2270700"/>
          </a:xfrm>
          <a:prstGeom prst="rect">
            <a:avLst/>
          </a:prstGeom>
          <a:noFill/>
          <a:ln>
            <a:noFill/>
          </a:ln>
        </p:spPr>
        <p:txBody>
          <a:bodyPr spcFirstLastPara="1" wrap="square" lIns="0" tIns="0" rIns="0" bIns="0" anchor="t" anchorCtr="0">
            <a:noAutofit/>
          </a:bodyPr>
          <a:lstStyle/>
          <a:p>
            <a:pPr marL="457200" lvl="0" indent="-304800" algn="l" rtl="0">
              <a:lnSpc>
                <a:spcPct val="115000"/>
              </a:lnSpc>
              <a:spcBef>
                <a:spcPts val="1500"/>
              </a:spcBef>
              <a:spcAft>
                <a:spcPts val="0"/>
              </a:spcAft>
              <a:buClr>
                <a:srgbClr val="374151"/>
              </a:buClr>
              <a:buSzPts val="1200"/>
              <a:buChar char="●"/>
            </a:pPr>
            <a:r>
              <a:rPr lang="en-US" sz="1200">
                <a:solidFill>
                  <a:srgbClr val="374151"/>
                </a:solidFill>
              </a:rPr>
              <a:t>CR_date: Date of achieving complete remission (CR).</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Recurrence_date: Date of recurrence after initial treatment.</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Post_Induction_Therapy_Remission: Indicates whether the patient achieved remission after post-induction therapy.</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Status: Overall clinical status or outcome.</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OS (Overall Survival): Survival time from a specific time point, often diagnosis.</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EFSSTAT: Event-free survival status.</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ereignart: Type of event (e.g., death, recurrence) leading to an event-free survival.</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efs: Event-free survival time.</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rfsstat: Recurrence-free survival status.</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rfs: Recurrence-free survival time.</a:t>
            </a:r>
            <a:endParaRPr sz="1200">
              <a:solidFill>
                <a:srgbClr val="374151"/>
              </a:solidFill>
            </a:endParaRPr>
          </a:p>
          <a:p>
            <a:pPr marL="0" lvl="0" indent="0" algn="l" rtl="0">
              <a:lnSpc>
                <a:spcPct val="100000"/>
              </a:lnSpc>
              <a:spcBef>
                <a:spcPts val="1500"/>
              </a:spcBef>
              <a:spcAft>
                <a:spcPts val="0"/>
              </a:spcAft>
              <a:buSzPts val="1800"/>
              <a:buNone/>
            </a:pPr>
            <a:endParaRPr/>
          </a:p>
        </p:txBody>
      </p:sp>
      <p:sp>
        <p:nvSpPr>
          <p:cNvPr id="691" name="Google Shape;691;g2a22035105a_0_7"/>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g2a22035105a_0_15"/>
          <p:cNvSpPr txBox="1">
            <a:spLocks noGrp="1"/>
          </p:cNvSpPr>
          <p:nvPr>
            <p:ph type="title"/>
          </p:nvPr>
        </p:nvSpPr>
        <p:spPr>
          <a:xfrm>
            <a:off x="411481" y="5143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Questions related to TPL columns</a:t>
            </a:r>
            <a:endParaRPr/>
          </a:p>
        </p:txBody>
      </p:sp>
      <p:sp>
        <p:nvSpPr>
          <p:cNvPr id="698" name="Google Shape;698;g2a22035105a_0_15"/>
          <p:cNvSpPr txBox="1">
            <a:spLocks noGrp="1"/>
          </p:cNvSpPr>
          <p:nvPr>
            <p:ph type="body" idx="1"/>
          </p:nvPr>
        </p:nvSpPr>
        <p:spPr>
          <a:xfrm>
            <a:off x="491319" y="1108445"/>
            <a:ext cx="83079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a:t>What are the TPL_type?</a:t>
            </a:r>
            <a:endParaRPr/>
          </a:p>
          <a:p>
            <a:pPr marL="0" lvl="0" indent="0" algn="l" rtl="0">
              <a:lnSpc>
                <a:spcPct val="100000"/>
              </a:lnSpc>
              <a:spcBef>
                <a:spcPts val="1400"/>
              </a:spcBef>
              <a:spcAft>
                <a:spcPts val="0"/>
              </a:spcAft>
              <a:buSzPts val="1800"/>
              <a:buNone/>
            </a:pPr>
            <a:endParaRPr/>
          </a:p>
          <a:p>
            <a:pPr marL="457200" lvl="0" indent="-342900" algn="l" rtl="0">
              <a:lnSpc>
                <a:spcPct val="100000"/>
              </a:lnSpc>
              <a:spcBef>
                <a:spcPts val="1400"/>
              </a:spcBef>
              <a:spcAft>
                <a:spcPts val="0"/>
              </a:spcAft>
              <a:buSzPts val="1800"/>
              <a:buChar char="●"/>
            </a:pPr>
            <a:r>
              <a:rPr lang="en-US"/>
              <a:t>FREMD meaning?</a:t>
            </a:r>
            <a:endParaRPr/>
          </a:p>
          <a:p>
            <a:pPr marL="457200" lvl="0" indent="-342900" algn="l" rtl="0">
              <a:lnSpc>
                <a:spcPct val="100000"/>
              </a:lnSpc>
              <a:spcBef>
                <a:spcPts val="0"/>
              </a:spcBef>
              <a:spcAft>
                <a:spcPts val="0"/>
              </a:spcAft>
              <a:buSzPts val="1800"/>
              <a:buChar char="●"/>
            </a:pPr>
            <a:r>
              <a:rPr lang="en-US"/>
              <a:t>Why separate as FREMD and ALLO treatment?</a:t>
            </a:r>
            <a:endParaRPr/>
          </a:p>
          <a:p>
            <a:pPr marL="0" lvl="0" indent="0" algn="l" rtl="0">
              <a:lnSpc>
                <a:spcPct val="100000"/>
              </a:lnSpc>
              <a:spcBef>
                <a:spcPts val="1400"/>
              </a:spcBef>
              <a:spcAft>
                <a:spcPts val="0"/>
              </a:spcAft>
              <a:buSzPts val="1800"/>
              <a:buNone/>
            </a:pPr>
            <a:endParaRPr/>
          </a:p>
          <a:p>
            <a:pPr marL="0" lvl="0" indent="0" algn="l" rtl="0">
              <a:lnSpc>
                <a:spcPct val="100000"/>
              </a:lnSpc>
              <a:spcBef>
                <a:spcPts val="1400"/>
              </a:spcBef>
              <a:spcAft>
                <a:spcPts val="0"/>
              </a:spcAft>
              <a:buSzPts val="1800"/>
              <a:buNone/>
            </a:pPr>
            <a:endParaRPr/>
          </a:p>
          <a:p>
            <a:pPr marL="0" lvl="0" indent="0" algn="l" rtl="0">
              <a:lnSpc>
                <a:spcPct val="100000"/>
              </a:lnSpc>
              <a:spcBef>
                <a:spcPts val="1400"/>
              </a:spcBef>
              <a:spcAft>
                <a:spcPts val="0"/>
              </a:spcAft>
              <a:buSzPts val="1800"/>
              <a:buNone/>
            </a:pPr>
            <a:r>
              <a:rPr lang="en-US"/>
              <a:t>We need to change these part as tMN related disease or tMN itself</a:t>
            </a:r>
            <a:endParaRPr/>
          </a:p>
        </p:txBody>
      </p:sp>
      <p:sp>
        <p:nvSpPr>
          <p:cNvPr id="699" name="Google Shape;699;g2a22035105a_0_15"/>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64</a:t>
            </a:fld>
            <a:endParaRPr/>
          </a:p>
        </p:txBody>
      </p:sp>
      <p:pic>
        <p:nvPicPr>
          <p:cNvPr id="700" name="Google Shape;700;g2a22035105a_0_15"/>
          <p:cNvPicPr preferRelativeResize="0"/>
          <p:nvPr/>
        </p:nvPicPr>
        <p:blipFill rotWithShape="1">
          <a:blip r:embed="rId3">
            <a:alphaModFix/>
          </a:blip>
          <a:srcRect/>
          <a:stretch/>
        </p:blipFill>
        <p:spPr>
          <a:xfrm>
            <a:off x="6126172" y="514362"/>
            <a:ext cx="1767650" cy="2851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g2a22035105a_0_0"/>
          <p:cNvSpPr txBox="1">
            <a:spLocks noGrp="1"/>
          </p:cNvSpPr>
          <p:nvPr>
            <p:ph type="title"/>
          </p:nvPr>
        </p:nvSpPr>
        <p:spPr>
          <a:xfrm>
            <a:off x="411481" y="5143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Data Problems:</a:t>
            </a:r>
            <a:endParaRPr/>
          </a:p>
        </p:txBody>
      </p:sp>
      <p:sp>
        <p:nvSpPr>
          <p:cNvPr id="707" name="Google Shape;707;g2a22035105a_0_0"/>
          <p:cNvSpPr txBox="1">
            <a:spLocks noGrp="1"/>
          </p:cNvSpPr>
          <p:nvPr>
            <p:ph type="body" idx="1"/>
          </p:nvPr>
        </p:nvSpPr>
        <p:spPr>
          <a:xfrm>
            <a:off x="491319" y="1108445"/>
            <a:ext cx="83079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sz="1400"/>
              <a:t>Relapse: </a:t>
            </a:r>
            <a:endParaRPr sz="1400"/>
          </a:p>
          <a:p>
            <a:pPr marL="457200" lvl="0" indent="-317500" algn="l" rtl="0">
              <a:lnSpc>
                <a:spcPct val="100000"/>
              </a:lnSpc>
              <a:spcBef>
                <a:spcPts val="1400"/>
              </a:spcBef>
              <a:spcAft>
                <a:spcPts val="0"/>
              </a:spcAft>
              <a:buSzPts val="1400"/>
              <a:buChar char="●"/>
            </a:pPr>
            <a:r>
              <a:rPr lang="en-US" sz="1400"/>
              <a:t>Too many categories and variety we could not capture one by one</a:t>
            </a:r>
            <a:endParaRPr sz="1400"/>
          </a:p>
          <a:p>
            <a:pPr marL="457200" lvl="0" indent="-317500" algn="l" rtl="0">
              <a:lnSpc>
                <a:spcPct val="100000"/>
              </a:lnSpc>
              <a:spcBef>
                <a:spcPts val="0"/>
              </a:spcBef>
              <a:spcAft>
                <a:spcPts val="0"/>
              </a:spcAft>
              <a:buSzPts val="1400"/>
              <a:buChar char="●"/>
            </a:pPr>
            <a:r>
              <a:rPr lang="en-US" sz="1400"/>
              <a:t>Around 550,000 records</a:t>
            </a:r>
            <a:endParaRPr sz="1400"/>
          </a:p>
          <a:p>
            <a:pPr marL="457200" lvl="0" indent="-317500" algn="l" rtl="0">
              <a:lnSpc>
                <a:spcPct val="100000"/>
              </a:lnSpc>
              <a:spcBef>
                <a:spcPts val="0"/>
              </a:spcBef>
              <a:spcAft>
                <a:spcPts val="0"/>
              </a:spcAft>
              <a:buSzPts val="1400"/>
              <a:buChar char="●"/>
            </a:pPr>
            <a:r>
              <a:rPr lang="en-US" sz="1400"/>
              <a:t>Unless we target the exact same disease name, since it would be different for every cancer patient.</a:t>
            </a:r>
            <a:endParaRPr sz="1400"/>
          </a:p>
          <a:p>
            <a:pPr marL="0" lvl="0" indent="0" algn="l" rtl="0">
              <a:lnSpc>
                <a:spcPct val="100000"/>
              </a:lnSpc>
              <a:spcBef>
                <a:spcPts val="1400"/>
              </a:spcBef>
              <a:spcAft>
                <a:spcPts val="0"/>
              </a:spcAft>
              <a:buSzPts val="1800"/>
              <a:buNone/>
            </a:pPr>
            <a:endParaRPr sz="1400"/>
          </a:p>
          <a:p>
            <a:pPr marL="0" lvl="0" indent="0" algn="l" rtl="0">
              <a:lnSpc>
                <a:spcPct val="100000"/>
              </a:lnSpc>
              <a:spcBef>
                <a:spcPts val="1400"/>
              </a:spcBef>
              <a:spcAft>
                <a:spcPts val="0"/>
              </a:spcAft>
              <a:buSzPts val="1800"/>
              <a:buNone/>
            </a:pPr>
            <a:r>
              <a:rPr lang="en-US" sz="1400"/>
              <a:t>In the article, it is always related to AML, and set AML categories so they can target the exact keyword</a:t>
            </a:r>
            <a:endParaRPr sz="1400"/>
          </a:p>
          <a:p>
            <a:pPr marL="0" lvl="0" indent="0" algn="l" rtl="0">
              <a:lnSpc>
                <a:spcPct val="100000"/>
              </a:lnSpc>
              <a:spcBef>
                <a:spcPts val="1400"/>
              </a:spcBef>
              <a:spcAft>
                <a:spcPts val="0"/>
              </a:spcAft>
              <a:buSzPts val="1800"/>
              <a:buNone/>
            </a:pPr>
            <a:endParaRPr sz="1400"/>
          </a:p>
          <a:p>
            <a:pPr marL="457200" lvl="0" indent="-317500" algn="l" rtl="0">
              <a:lnSpc>
                <a:spcPct val="100000"/>
              </a:lnSpc>
              <a:spcBef>
                <a:spcPts val="0"/>
              </a:spcBef>
              <a:spcAft>
                <a:spcPts val="0"/>
              </a:spcAft>
              <a:buClr>
                <a:schemeClr val="dk1"/>
              </a:buClr>
              <a:buSzPts val="1400"/>
              <a:buChar char="●"/>
            </a:pPr>
            <a:r>
              <a:rPr lang="en-US" sz="1400"/>
              <a:t>We have no risk scores to references in our database</a:t>
            </a:r>
            <a:endParaRPr sz="1400"/>
          </a:p>
          <a:p>
            <a:pPr marL="0" lvl="0" indent="0" algn="l" rtl="0">
              <a:lnSpc>
                <a:spcPct val="100000"/>
              </a:lnSpc>
              <a:spcBef>
                <a:spcPts val="0"/>
              </a:spcBef>
              <a:spcAft>
                <a:spcPts val="0"/>
              </a:spcAft>
              <a:buSzPts val="1800"/>
              <a:buNone/>
            </a:pPr>
            <a:endParaRPr sz="1400"/>
          </a:p>
          <a:p>
            <a:pPr marL="0" lvl="0" indent="0" algn="l" rtl="0">
              <a:lnSpc>
                <a:spcPct val="100000"/>
              </a:lnSpc>
              <a:spcBef>
                <a:spcPts val="0"/>
              </a:spcBef>
              <a:spcAft>
                <a:spcPts val="0"/>
              </a:spcAft>
              <a:buSzPts val="1800"/>
              <a:buNone/>
            </a:pPr>
            <a:endParaRPr sz="1400"/>
          </a:p>
          <a:p>
            <a:pPr marL="0" lvl="0" indent="0" algn="l" rtl="0">
              <a:lnSpc>
                <a:spcPct val="100000"/>
              </a:lnSpc>
              <a:spcBef>
                <a:spcPts val="1400"/>
              </a:spcBef>
              <a:spcAft>
                <a:spcPts val="0"/>
              </a:spcAft>
              <a:buSzPts val="1800"/>
              <a:buNone/>
            </a:pPr>
            <a:r>
              <a:rPr lang="en-US" sz="1400"/>
              <a:t>multi-stage prediction model</a:t>
            </a:r>
            <a:endParaRPr sz="1400"/>
          </a:p>
          <a:p>
            <a:pPr marL="0" lvl="0" indent="0" algn="l" rtl="0">
              <a:lnSpc>
                <a:spcPct val="100000"/>
              </a:lnSpc>
              <a:spcBef>
                <a:spcPts val="1400"/>
              </a:spcBef>
              <a:spcAft>
                <a:spcPts val="0"/>
              </a:spcAft>
              <a:buSzPts val="1800"/>
              <a:buNone/>
            </a:pPr>
            <a:endParaRPr sz="1400"/>
          </a:p>
          <a:p>
            <a:pPr marL="0" lvl="0" indent="0" algn="l" rtl="0">
              <a:lnSpc>
                <a:spcPct val="100000"/>
              </a:lnSpc>
              <a:spcBef>
                <a:spcPts val="1400"/>
              </a:spcBef>
              <a:spcAft>
                <a:spcPts val="0"/>
              </a:spcAft>
              <a:buSzPts val="1800"/>
              <a:buNone/>
            </a:pPr>
            <a:endParaRPr sz="1400"/>
          </a:p>
          <a:p>
            <a:pPr marL="0" lvl="0" indent="0" algn="l" rtl="0">
              <a:lnSpc>
                <a:spcPct val="100000"/>
              </a:lnSpc>
              <a:spcBef>
                <a:spcPts val="1400"/>
              </a:spcBef>
              <a:spcAft>
                <a:spcPts val="0"/>
              </a:spcAft>
              <a:buSzPts val="1800"/>
              <a:buNone/>
            </a:pPr>
            <a:endParaRPr sz="1400"/>
          </a:p>
          <a:p>
            <a:pPr marL="0" lvl="0" indent="0" algn="l" rtl="0">
              <a:lnSpc>
                <a:spcPct val="100000"/>
              </a:lnSpc>
              <a:spcBef>
                <a:spcPts val="1400"/>
              </a:spcBef>
              <a:spcAft>
                <a:spcPts val="0"/>
              </a:spcAft>
              <a:buSzPts val="1800"/>
              <a:buNone/>
            </a:pPr>
            <a:endParaRPr sz="1400"/>
          </a:p>
          <a:p>
            <a:pPr marL="0" lvl="0" indent="0" algn="l" rtl="0">
              <a:lnSpc>
                <a:spcPct val="100000"/>
              </a:lnSpc>
              <a:spcBef>
                <a:spcPts val="1400"/>
              </a:spcBef>
              <a:spcAft>
                <a:spcPts val="0"/>
              </a:spcAft>
              <a:buSzPts val="1800"/>
              <a:buNone/>
            </a:pPr>
            <a:endParaRPr sz="1400"/>
          </a:p>
        </p:txBody>
      </p:sp>
      <p:sp>
        <p:nvSpPr>
          <p:cNvPr id="708" name="Google Shape;708;g2a22035105a_0_0"/>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g2a22035105a_1_16"/>
          <p:cNvSpPr txBox="1">
            <a:spLocks noGrp="1"/>
          </p:cNvSpPr>
          <p:nvPr>
            <p:ph type="title"/>
          </p:nvPr>
        </p:nvSpPr>
        <p:spPr>
          <a:xfrm>
            <a:off x="411481" y="5143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Replicate Design - Part 1</a:t>
            </a:r>
            <a:endParaRPr/>
          </a:p>
        </p:txBody>
      </p:sp>
      <p:sp>
        <p:nvSpPr>
          <p:cNvPr id="715" name="Google Shape;715;g2a22035105a_1_16"/>
          <p:cNvSpPr txBox="1">
            <a:spLocks noGrp="1"/>
          </p:cNvSpPr>
          <p:nvPr>
            <p:ph type="body" idx="1"/>
          </p:nvPr>
        </p:nvSpPr>
        <p:spPr>
          <a:xfrm>
            <a:off x="491319" y="1108445"/>
            <a:ext cx="8307900" cy="3485100"/>
          </a:xfrm>
          <a:prstGeom prst="rect">
            <a:avLst/>
          </a:prstGeom>
          <a:solidFill>
            <a:schemeClr val="lt1"/>
          </a:solidFill>
          <a:ln>
            <a:noFill/>
          </a:ln>
        </p:spPr>
        <p:txBody>
          <a:bodyPr spcFirstLastPara="1" wrap="square" lIns="0" tIns="0" rIns="0" bIns="0" anchor="t" anchorCtr="0">
            <a:noAutofit/>
          </a:bodyPr>
          <a:lstStyle/>
          <a:p>
            <a:pPr marL="457200" lvl="0" indent="-298450" algn="l" rtl="0">
              <a:lnSpc>
                <a:spcPct val="115000"/>
              </a:lnSpc>
              <a:spcBef>
                <a:spcPts val="0"/>
              </a:spcBef>
              <a:spcAft>
                <a:spcPts val="0"/>
              </a:spcAft>
              <a:buClr>
                <a:srgbClr val="000000"/>
              </a:buClr>
              <a:buSzPts val="1100"/>
              <a:buAutoNum type="arabicPeriod"/>
            </a:pPr>
            <a:r>
              <a:rPr lang="en-US" sz="1100" b="1">
                <a:solidFill>
                  <a:srgbClr val="000000"/>
                </a:solidFill>
                <a:highlight>
                  <a:schemeClr val="lt1"/>
                </a:highlight>
              </a:rPr>
              <a:t>TPL_type:</a:t>
            </a:r>
            <a:endParaRPr sz="1100" b="1">
              <a:solidFill>
                <a:srgbClr val="000000"/>
              </a:solidFill>
              <a:highlight>
                <a:schemeClr val="lt1"/>
              </a:highlight>
            </a:endParaRPr>
          </a:p>
          <a:p>
            <a:pPr marL="914400" lvl="1" indent="-298450" algn="l" rtl="0">
              <a:lnSpc>
                <a:spcPct val="115000"/>
              </a:lnSpc>
              <a:spcBef>
                <a:spcPts val="0"/>
              </a:spcBef>
              <a:spcAft>
                <a:spcPts val="0"/>
              </a:spcAft>
              <a:buClr>
                <a:srgbClr val="000000"/>
              </a:buClr>
              <a:buSzPts val="1100"/>
              <a:buChar char="○"/>
            </a:pPr>
            <a:r>
              <a:rPr lang="en-US" sz="1100">
                <a:solidFill>
                  <a:srgbClr val="000000"/>
                </a:solidFill>
                <a:highlight>
                  <a:schemeClr val="lt1"/>
                </a:highlight>
              </a:rPr>
              <a:t>This is a categorical variable indicating the type of treatment. There isn't a specific formula for this; it's a classification based on the type of treatment received.</a:t>
            </a:r>
            <a:endParaRPr sz="1100">
              <a:solidFill>
                <a:srgbClr val="000000"/>
              </a:solidFill>
              <a:highlight>
                <a:schemeClr val="lt1"/>
              </a:highlight>
            </a:endParaRPr>
          </a:p>
          <a:p>
            <a:pPr marL="457200" lvl="0" indent="-298450" algn="l" rtl="0">
              <a:lnSpc>
                <a:spcPct val="115000"/>
              </a:lnSpc>
              <a:spcBef>
                <a:spcPts val="0"/>
              </a:spcBef>
              <a:spcAft>
                <a:spcPts val="0"/>
              </a:spcAft>
              <a:buClr>
                <a:srgbClr val="000000"/>
              </a:buClr>
              <a:buSzPts val="1100"/>
              <a:buAutoNum type="arabicPeriod"/>
            </a:pPr>
            <a:r>
              <a:rPr lang="en-US" sz="1100" b="1">
                <a:solidFill>
                  <a:srgbClr val="000000"/>
                </a:solidFill>
                <a:highlight>
                  <a:schemeClr val="lt1"/>
                </a:highlight>
              </a:rPr>
              <a:t>Date_LF:</a:t>
            </a:r>
            <a:endParaRPr sz="1100" b="1">
              <a:solidFill>
                <a:srgbClr val="000000"/>
              </a:solidFill>
              <a:highlight>
                <a:schemeClr val="lt1"/>
              </a:highlight>
            </a:endParaRPr>
          </a:p>
          <a:p>
            <a:pPr marL="914400" lvl="1" indent="-298450" algn="l" rtl="0">
              <a:lnSpc>
                <a:spcPct val="115000"/>
              </a:lnSpc>
              <a:spcBef>
                <a:spcPts val="0"/>
              </a:spcBef>
              <a:spcAft>
                <a:spcPts val="0"/>
              </a:spcAft>
              <a:buClr>
                <a:srgbClr val="000000"/>
              </a:buClr>
              <a:buSzPts val="1100"/>
              <a:buChar char="○"/>
            </a:pPr>
            <a:r>
              <a:rPr lang="en-US" sz="1100">
                <a:solidFill>
                  <a:srgbClr val="000000"/>
                </a:solidFill>
                <a:highlight>
                  <a:schemeClr val="lt1"/>
                </a:highlight>
              </a:rPr>
              <a:t>This is the date of the last follow-up and is recorded as a specific date.</a:t>
            </a:r>
            <a:endParaRPr sz="1100">
              <a:solidFill>
                <a:srgbClr val="000000"/>
              </a:solidFill>
              <a:highlight>
                <a:schemeClr val="lt1"/>
              </a:highlight>
            </a:endParaRPr>
          </a:p>
          <a:p>
            <a:pPr marL="457200" lvl="0" indent="-298450" algn="l" rtl="0">
              <a:lnSpc>
                <a:spcPct val="115000"/>
              </a:lnSpc>
              <a:spcBef>
                <a:spcPts val="0"/>
              </a:spcBef>
              <a:spcAft>
                <a:spcPts val="0"/>
              </a:spcAft>
              <a:buClr>
                <a:srgbClr val="000000"/>
              </a:buClr>
              <a:buSzPts val="1100"/>
              <a:buAutoNum type="arabicPeriod"/>
            </a:pPr>
            <a:r>
              <a:rPr lang="en-US" sz="1100" b="1">
                <a:solidFill>
                  <a:srgbClr val="000000"/>
                </a:solidFill>
                <a:highlight>
                  <a:schemeClr val="lt1"/>
                </a:highlight>
              </a:rPr>
              <a:t>TPL_Art:</a:t>
            </a:r>
            <a:endParaRPr sz="1100" b="1">
              <a:solidFill>
                <a:srgbClr val="000000"/>
              </a:solidFill>
              <a:highlight>
                <a:schemeClr val="lt1"/>
              </a:highlight>
            </a:endParaRPr>
          </a:p>
          <a:p>
            <a:pPr marL="914400" lvl="1" indent="-298450" algn="l" rtl="0">
              <a:lnSpc>
                <a:spcPct val="115000"/>
              </a:lnSpc>
              <a:spcBef>
                <a:spcPts val="0"/>
              </a:spcBef>
              <a:spcAft>
                <a:spcPts val="0"/>
              </a:spcAft>
              <a:buClr>
                <a:srgbClr val="000000"/>
              </a:buClr>
              <a:buSzPts val="1100"/>
              <a:buChar char="○"/>
            </a:pPr>
            <a:r>
              <a:rPr lang="en-US" sz="1100">
                <a:solidFill>
                  <a:srgbClr val="000000"/>
                </a:solidFill>
                <a:highlight>
                  <a:schemeClr val="lt1"/>
                </a:highlight>
              </a:rPr>
              <a:t>Similar to TPL_type, it is a categorical variable indicating the type of treatment related to art.</a:t>
            </a:r>
            <a:endParaRPr sz="1100">
              <a:solidFill>
                <a:srgbClr val="000000"/>
              </a:solidFill>
              <a:highlight>
                <a:schemeClr val="lt1"/>
              </a:highlight>
            </a:endParaRPr>
          </a:p>
          <a:p>
            <a:pPr marL="457200" lvl="0" indent="-298450" algn="l" rtl="0">
              <a:lnSpc>
                <a:spcPct val="115000"/>
              </a:lnSpc>
              <a:spcBef>
                <a:spcPts val="0"/>
              </a:spcBef>
              <a:spcAft>
                <a:spcPts val="0"/>
              </a:spcAft>
              <a:buClr>
                <a:srgbClr val="000000"/>
              </a:buClr>
              <a:buSzPts val="1100"/>
              <a:buAutoNum type="arabicPeriod"/>
            </a:pPr>
            <a:r>
              <a:rPr lang="en-US" sz="1100" b="1">
                <a:solidFill>
                  <a:srgbClr val="000000"/>
                </a:solidFill>
                <a:highlight>
                  <a:schemeClr val="lt1"/>
                </a:highlight>
              </a:rPr>
              <a:t>TPL_date:</a:t>
            </a:r>
            <a:endParaRPr sz="1100" b="1">
              <a:solidFill>
                <a:srgbClr val="000000"/>
              </a:solidFill>
              <a:highlight>
                <a:schemeClr val="lt1"/>
              </a:highlight>
            </a:endParaRPr>
          </a:p>
          <a:p>
            <a:pPr marL="914400" lvl="1" indent="-298450" algn="l" rtl="0">
              <a:lnSpc>
                <a:spcPct val="115000"/>
              </a:lnSpc>
              <a:spcBef>
                <a:spcPts val="0"/>
              </a:spcBef>
              <a:spcAft>
                <a:spcPts val="0"/>
              </a:spcAft>
              <a:buClr>
                <a:srgbClr val="000000"/>
              </a:buClr>
              <a:buSzPts val="1100"/>
              <a:buChar char="○"/>
            </a:pPr>
            <a:r>
              <a:rPr lang="en-US" sz="1100">
                <a:solidFill>
                  <a:srgbClr val="000000"/>
                </a:solidFill>
                <a:highlight>
                  <a:schemeClr val="lt1"/>
                </a:highlight>
              </a:rPr>
              <a:t>Date associated with the TPL treatment. It is recorded as a specific date.</a:t>
            </a:r>
            <a:endParaRPr sz="1100">
              <a:solidFill>
                <a:srgbClr val="000000"/>
              </a:solidFill>
              <a:highlight>
                <a:schemeClr val="lt1"/>
              </a:highlight>
            </a:endParaRPr>
          </a:p>
          <a:p>
            <a:pPr marL="457200" lvl="0" indent="-298450" algn="l" rtl="0">
              <a:lnSpc>
                <a:spcPct val="115000"/>
              </a:lnSpc>
              <a:spcBef>
                <a:spcPts val="0"/>
              </a:spcBef>
              <a:spcAft>
                <a:spcPts val="0"/>
              </a:spcAft>
              <a:buClr>
                <a:srgbClr val="000000"/>
              </a:buClr>
              <a:buSzPts val="1100"/>
              <a:buAutoNum type="arabicPeriod"/>
            </a:pPr>
            <a:r>
              <a:rPr lang="en-US" sz="1100" b="1">
                <a:solidFill>
                  <a:srgbClr val="000000"/>
                </a:solidFill>
                <a:highlight>
                  <a:schemeClr val="lt1"/>
                </a:highlight>
              </a:rPr>
              <a:t>TPL_Phase:</a:t>
            </a:r>
            <a:endParaRPr sz="1100" b="1">
              <a:solidFill>
                <a:srgbClr val="000000"/>
              </a:solidFill>
              <a:highlight>
                <a:schemeClr val="lt1"/>
              </a:highlight>
            </a:endParaRPr>
          </a:p>
          <a:p>
            <a:pPr marL="914400" lvl="1" indent="-298450" algn="l" rtl="0">
              <a:lnSpc>
                <a:spcPct val="115000"/>
              </a:lnSpc>
              <a:spcBef>
                <a:spcPts val="0"/>
              </a:spcBef>
              <a:spcAft>
                <a:spcPts val="0"/>
              </a:spcAft>
              <a:buClr>
                <a:srgbClr val="000000"/>
              </a:buClr>
              <a:buSzPts val="1100"/>
              <a:buChar char="○"/>
            </a:pPr>
            <a:r>
              <a:rPr lang="en-US" sz="1100">
                <a:solidFill>
                  <a:srgbClr val="000000"/>
                </a:solidFill>
                <a:highlight>
                  <a:schemeClr val="lt1"/>
                </a:highlight>
              </a:rPr>
              <a:t>Indicates the phase of TPL treatment. This is typically a categorical variable.</a:t>
            </a:r>
            <a:endParaRPr sz="1100">
              <a:solidFill>
                <a:srgbClr val="000000"/>
              </a:solidFill>
              <a:highlight>
                <a:schemeClr val="lt1"/>
              </a:highlight>
            </a:endParaRPr>
          </a:p>
          <a:p>
            <a:pPr marL="457200" lvl="0" indent="-298450" algn="l" rtl="0">
              <a:lnSpc>
                <a:spcPct val="115000"/>
              </a:lnSpc>
              <a:spcBef>
                <a:spcPts val="0"/>
              </a:spcBef>
              <a:spcAft>
                <a:spcPts val="0"/>
              </a:spcAft>
              <a:buClr>
                <a:srgbClr val="000000"/>
              </a:buClr>
              <a:buSzPts val="1100"/>
              <a:buAutoNum type="arabicPeriod"/>
            </a:pPr>
            <a:r>
              <a:rPr lang="en-US" sz="1100" b="1">
                <a:solidFill>
                  <a:srgbClr val="000000"/>
                </a:solidFill>
                <a:highlight>
                  <a:schemeClr val="lt1"/>
                </a:highlight>
              </a:rPr>
              <a:t>Time_Diag_TPL:</a:t>
            </a:r>
            <a:endParaRPr sz="1100" b="1">
              <a:solidFill>
                <a:srgbClr val="000000"/>
              </a:solidFill>
              <a:highlight>
                <a:schemeClr val="lt1"/>
              </a:highlight>
            </a:endParaRPr>
          </a:p>
          <a:p>
            <a:pPr marL="914400" lvl="1" indent="-298450" algn="l" rtl="0">
              <a:lnSpc>
                <a:spcPct val="115000"/>
              </a:lnSpc>
              <a:spcBef>
                <a:spcPts val="0"/>
              </a:spcBef>
              <a:spcAft>
                <a:spcPts val="0"/>
              </a:spcAft>
              <a:buClr>
                <a:srgbClr val="000000"/>
              </a:buClr>
              <a:buSzPts val="1100"/>
              <a:buChar char="○"/>
            </a:pPr>
            <a:r>
              <a:rPr lang="en-US" sz="1100">
                <a:solidFill>
                  <a:srgbClr val="000000"/>
                </a:solidFill>
                <a:highlight>
                  <a:schemeClr val="lt1"/>
                </a:highlight>
              </a:rPr>
              <a:t>Time from diagnosis to the start of TPL treatment</a:t>
            </a:r>
            <a:endParaRPr sz="1100">
              <a:solidFill>
                <a:srgbClr val="000000"/>
              </a:solidFill>
              <a:highlight>
                <a:schemeClr val="lt1"/>
              </a:highlight>
            </a:endParaRPr>
          </a:p>
          <a:p>
            <a:pPr marL="914400" lvl="1" indent="-298450" algn="l" rtl="0">
              <a:lnSpc>
                <a:spcPct val="115000"/>
              </a:lnSpc>
              <a:spcBef>
                <a:spcPts val="0"/>
              </a:spcBef>
              <a:spcAft>
                <a:spcPts val="0"/>
              </a:spcAft>
              <a:buClr>
                <a:srgbClr val="000000"/>
              </a:buClr>
              <a:buSzPts val="1100"/>
              <a:buChar char="○"/>
            </a:pPr>
            <a:r>
              <a:rPr lang="en-US" sz="1100" i="1">
                <a:solidFill>
                  <a:srgbClr val="000000"/>
                </a:solidFill>
                <a:highlight>
                  <a:schemeClr val="lt1"/>
                </a:highlight>
              </a:rPr>
              <a:t>Time</a:t>
            </a:r>
            <a:r>
              <a:rPr lang="en-US" sz="1100">
                <a:solidFill>
                  <a:srgbClr val="000000"/>
                </a:solidFill>
                <a:highlight>
                  <a:schemeClr val="lt1"/>
                </a:highlight>
              </a:rPr>
              <a:t>_</a:t>
            </a:r>
            <a:r>
              <a:rPr lang="en-US" sz="1100" i="1">
                <a:solidFill>
                  <a:srgbClr val="000000"/>
                </a:solidFill>
                <a:highlight>
                  <a:schemeClr val="lt1"/>
                </a:highlight>
              </a:rPr>
              <a:t>Diag</a:t>
            </a:r>
            <a:r>
              <a:rPr lang="en-US" sz="1100">
                <a:solidFill>
                  <a:srgbClr val="000000"/>
                </a:solidFill>
                <a:highlight>
                  <a:schemeClr val="lt1"/>
                </a:highlight>
              </a:rPr>
              <a:t>_</a:t>
            </a:r>
            <a:r>
              <a:rPr lang="en-US" sz="1100" i="1">
                <a:solidFill>
                  <a:srgbClr val="000000"/>
                </a:solidFill>
                <a:highlight>
                  <a:schemeClr val="lt1"/>
                </a:highlight>
              </a:rPr>
              <a:t>TPL</a:t>
            </a:r>
            <a:r>
              <a:rPr lang="en-US" sz="1100">
                <a:solidFill>
                  <a:srgbClr val="000000"/>
                </a:solidFill>
                <a:highlight>
                  <a:schemeClr val="lt1"/>
                </a:highlight>
              </a:rPr>
              <a:t>=</a:t>
            </a:r>
            <a:r>
              <a:rPr lang="en-US" sz="1100" i="1">
                <a:solidFill>
                  <a:srgbClr val="000000"/>
                </a:solidFill>
                <a:highlight>
                  <a:schemeClr val="lt1"/>
                </a:highlight>
              </a:rPr>
              <a:t>TPL</a:t>
            </a:r>
            <a:r>
              <a:rPr lang="en-US" sz="1100">
                <a:solidFill>
                  <a:srgbClr val="000000"/>
                </a:solidFill>
                <a:highlight>
                  <a:schemeClr val="lt1"/>
                </a:highlight>
              </a:rPr>
              <a:t>_</a:t>
            </a:r>
            <a:r>
              <a:rPr lang="en-US" sz="1100" i="1">
                <a:solidFill>
                  <a:srgbClr val="000000"/>
                </a:solidFill>
                <a:highlight>
                  <a:schemeClr val="lt1"/>
                </a:highlight>
              </a:rPr>
              <a:t>date</a:t>
            </a:r>
            <a:r>
              <a:rPr lang="en-US" sz="1100">
                <a:solidFill>
                  <a:srgbClr val="000000"/>
                </a:solidFill>
                <a:highlight>
                  <a:schemeClr val="lt1"/>
                </a:highlight>
              </a:rPr>
              <a:t>−</a:t>
            </a:r>
            <a:r>
              <a:rPr lang="en-US" sz="1100" i="1">
                <a:solidFill>
                  <a:srgbClr val="000000"/>
                </a:solidFill>
                <a:highlight>
                  <a:schemeClr val="lt1"/>
                </a:highlight>
              </a:rPr>
              <a:t>Diagnosis</a:t>
            </a:r>
            <a:r>
              <a:rPr lang="en-US" sz="1100">
                <a:solidFill>
                  <a:srgbClr val="000000"/>
                </a:solidFill>
                <a:highlight>
                  <a:schemeClr val="lt1"/>
                </a:highlight>
              </a:rPr>
              <a:t>_</a:t>
            </a:r>
            <a:r>
              <a:rPr lang="en-US" sz="1100" i="1">
                <a:solidFill>
                  <a:srgbClr val="000000"/>
                </a:solidFill>
                <a:highlight>
                  <a:schemeClr val="lt1"/>
                </a:highlight>
              </a:rPr>
              <a:t>date</a:t>
            </a:r>
            <a:endParaRPr sz="1100" i="1">
              <a:solidFill>
                <a:srgbClr val="000000"/>
              </a:solidFill>
              <a:highlight>
                <a:schemeClr val="lt1"/>
              </a:highlight>
            </a:endParaRPr>
          </a:p>
          <a:p>
            <a:pPr marL="457200" lvl="0" indent="-298450" algn="l" rtl="0">
              <a:lnSpc>
                <a:spcPct val="115000"/>
              </a:lnSpc>
              <a:spcBef>
                <a:spcPts val="0"/>
              </a:spcBef>
              <a:spcAft>
                <a:spcPts val="0"/>
              </a:spcAft>
              <a:buClr>
                <a:srgbClr val="000000"/>
              </a:buClr>
              <a:buSzPts val="1100"/>
              <a:buAutoNum type="arabicPeriod"/>
            </a:pPr>
            <a:r>
              <a:rPr lang="en-US" sz="1100" b="1">
                <a:solidFill>
                  <a:srgbClr val="000000"/>
                </a:solidFill>
                <a:highlight>
                  <a:schemeClr val="lt1"/>
                </a:highlight>
              </a:rPr>
              <a:t>Time_1CR_TPL:</a:t>
            </a:r>
            <a:endParaRPr sz="1100" b="1">
              <a:solidFill>
                <a:srgbClr val="000000"/>
              </a:solidFill>
              <a:highlight>
                <a:schemeClr val="lt1"/>
              </a:highlight>
            </a:endParaRPr>
          </a:p>
          <a:p>
            <a:pPr marL="914400" lvl="1" indent="-298450" algn="l" rtl="0">
              <a:lnSpc>
                <a:spcPct val="115000"/>
              </a:lnSpc>
              <a:spcBef>
                <a:spcPts val="0"/>
              </a:spcBef>
              <a:spcAft>
                <a:spcPts val="0"/>
              </a:spcAft>
              <a:buClr>
                <a:srgbClr val="000000"/>
              </a:buClr>
              <a:buSzPts val="1100"/>
              <a:buChar char="○"/>
            </a:pPr>
            <a:r>
              <a:rPr lang="en-US" sz="1100">
                <a:solidFill>
                  <a:srgbClr val="000000"/>
                </a:solidFill>
                <a:highlight>
                  <a:schemeClr val="lt1"/>
                </a:highlight>
              </a:rPr>
              <a:t>Time from the first complete remission (CR) to the start of TPL treatment.</a:t>
            </a:r>
            <a:endParaRPr sz="1100">
              <a:solidFill>
                <a:srgbClr val="000000"/>
              </a:solidFill>
              <a:highlight>
                <a:schemeClr val="lt1"/>
              </a:highlight>
            </a:endParaRPr>
          </a:p>
          <a:p>
            <a:pPr marL="914400" lvl="1" indent="-298450" algn="l" rtl="0">
              <a:lnSpc>
                <a:spcPct val="115000"/>
              </a:lnSpc>
              <a:spcBef>
                <a:spcPts val="0"/>
              </a:spcBef>
              <a:spcAft>
                <a:spcPts val="0"/>
              </a:spcAft>
              <a:buClr>
                <a:srgbClr val="000000"/>
              </a:buClr>
              <a:buSzPts val="1100"/>
              <a:buChar char="○"/>
            </a:pPr>
            <a:r>
              <a:rPr lang="en-US" sz="1100" i="1">
                <a:solidFill>
                  <a:srgbClr val="000000"/>
                </a:solidFill>
                <a:highlight>
                  <a:schemeClr val="lt1"/>
                </a:highlight>
              </a:rPr>
              <a:t>Time</a:t>
            </a:r>
            <a:r>
              <a:rPr lang="en-US" sz="1100">
                <a:solidFill>
                  <a:srgbClr val="000000"/>
                </a:solidFill>
                <a:highlight>
                  <a:schemeClr val="lt1"/>
                </a:highlight>
              </a:rPr>
              <a:t>_1</a:t>
            </a:r>
            <a:r>
              <a:rPr lang="en-US" sz="1100" i="1">
                <a:solidFill>
                  <a:srgbClr val="000000"/>
                </a:solidFill>
                <a:highlight>
                  <a:schemeClr val="lt1"/>
                </a:highlight>
              </a:rPr>
              <a:t>CR</a:t>
            </a:r>
            <a:r>
              <a:rPr lang="en-US" sz="1100">
                <a:solidFill>
                  <a:srgbClr val="000000"/>
                </a:solidFill>
                <a:highlight>
                  <a:schemeClr val="lt1"/>
                </a:highlight>
              </a:rPr>
              <a:t>_</a:t>
            </a:r>
            <a:r>
              <a:rPr lang="en-US" sz="1100" i="1">
                <a:solidFill>
                  <a:srgbClr val="000000"/>
                </a:solidFill>
                <a:highlight>
                  <a:schemeClr val="lt1"/>
                </a:highlight>
              </a:rPr>
              <a:t>TPL</a:t>
            </a:r>
            <a:r>
              <a:rPr lang="en-US" sz="1100">
                <a:solidFill>
                  <a:srgbClr val="000000"/>
                </a:solidFill>
                <a:highlight>
                  <a:schemeClr val="lt1"/>
                </a:highlight>
              </a:rPr>
              <a:t>=</a:t>
            </a:r>
            <a:r>
              <a:rPr lang="en-US" sz="1100" i="1">
                <a:solidFill>
                  <a:srgbClr val="000000"/>
                </a:solidFill>
                <a:highlight>
                  <a:schemeClr val="lt1"/>
                </a:highlight>
              </a:rPr>
              <a:t>TPL</a:t>
            </a:r>
            <a:r>
              <a:rPr lang="en-US" sz="1100">
                <a:solidFill>
                  <a:srgbClr val="000000"/>
                </a:solidFill>
                <a:highlight>
                  <a:schemeClr val="lt1"/>
                </a:highlight>
              </a:rPr>
              <a:t>_</a:t>
            </a:r>
            <a:r>
              <a:rPr lang="en-US" sz="1100" i="1">
                <a:solidFill>
                  <a:srgbClr val="000000"/>
                </a:solidFill>
                <a:highlight>
                  <a:schemeClr val="lt1"/>
                </a:highlight>
              </a:rPr>
              <a:t>date</a:t>
            </a:r>
            <a:r>
              <a:rPr lang="en-US" sz="1100">
                <a:solidFill>
                  <a:srgbClr val="000000"/>
                </a:solidFill>
                <a:highlight>
                  <a:schemeClr val="lt1"/>
                </a:highlight>
              </a:rPr>
              <a:t>−</a:t>
            </a:r>
            <a:r>
              <a:rPr lang="en-US" sz="1100" i="1">
                <a:solidFill>
                  <a:srgbClr val="000000"/>
                </a:solidFill>
                <a:highlight>
                  <a:schemeClr val="lt1"/>
                </a:highlight>
              </a:rPr>
              <a:t>CR</a:t>
            </a:r>
            <a:r>
              <a:rPr lang="en-US" sz="1100">
                <a:solidFill>
                  <a:srgbClr val="000000"/>
                </a:solidFill>
                <a:highlight>
                  <a:schemeClr val="lt1"/>
                </a:highlight>
              </a:rPr>
              <a:t>_</a:t>
            </a:r>
            <a:r>
              <a:rPr lang="en-US" sz="1100" i="1">
                <a:solidFill>
                  <a:srgbClr val="000000"/>
                </a:solidFill>
                <a:highlight>
                  <a:schemeClr val="lt1"/>
                </a:highlight>
              </a:rPr>
              <a:t>date</a:t>
            </a:r>
            <a:endParaRPr sz="1100" i="1">
              <a:solidFill>
                <a:srgbClr val="000000"/>
              </a:solidFill>
              <a:highlight>
                <a:schemeClr val="lt1"/>
              </a:highlight>
            </a:endParaRPr>
          </a:p>
          <a:p>
            <a:pPr marL="0" lvl="0" indent="0" algn="l" rtl="0">
              <a:lnSpc>
                <a:spcPct val="115000"/>
              </a:lnSpc>
              <a:spcBef>
                <a:spcPts val="1200"/>
              </a:spcBef>
              <a:spcAft>
                <a:spcPts val="1200"/>
              </a:spcAft>
              <a:buSzPts val="1800"/>
              <a:buNone/>
            </a:pPr>
            <a:endParaRPr/>
          </a:p>
        </p:txBody>
      </p:sp>
      <p:sp>
        <p:nvSpPr>
          <p:cNvPr id="716" name="Google Shape;716;g2a22035105a_1_16"/>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g2a22035105a_0_39"/>
          <p:cNvSpPr txBox="1">
            <a:spLocks noGrp="1"/>
          </p:cNvSpPr>
          <p:nvPr>
            <p:ph type="title"/>
          </p:nvPr>
        </p:nvSpPr>
        <p:spPr>
          <a:xfrm>
            <a:off x="411456" y="1958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Replicate Design - Part 2</a:t>
            </a:r>
            <a:endParaRPr/>
          </a:p>
        </p:txBody>
      </p:sp>
      <p:sp>
        <p:nvSpPr>
          <p:cNvPr id="723" name="Google Shape;723;g2a22035105a_0_39"/>
          <p:cNvSpPr txBox="1">
            <a:spLocks noGrp="1"/>
          </p:cNvSpPr>
          <p:nvPr>
            <p:ph type="body" idx="1"/>
          </p:nvPr>
        </p:nvSpPr>
        <p:spPr>
          <a:xfrm>
            <a:off x="472700" y="687400"/>
            <a:ext cx="8307900" cy="3804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sz="1200" b="1">
                <a:solidFill>
                  <a:srgbClr val="000000"/>
                </a:solidFill>
              </a:rPr>
              <a:t>   8.      CR_date:</a:t>
            </a:r>
            <a:endParaRPr sz="1200" b="1">
              <a:solidFill>
                <a:srgbClr val="000000"/>
              </a:solidFill>
            </a:endParaRPr>
          </a:p>
          <a:p>
            <a:pPr marL="914400" lvl="1" indent="-304800" algn="l" rtl="0">
              <a:lnSpc>
                <a:spcPct val="100000"/>
              </a:lnSpc>
              <a:spcBef>
                <a:spcPts val="1200"/>
              </a:spcBef>
              <a:spcAft>
                <a:spcPts val="0"/>
              </a:spcAft>
              <a:buClr>
                <a:srgbClr val="000000"/>
              </a:buClr>
              <a:buSzPts val="1200"/>
              <a:buChar char="○"/>
            </a:pPr>
            <a:r>
              <a:rPr lang="en-US" sz="1200">
                <a:solidFill>
                  <a:srgbClr val="000000"/>
                </a:solidFill>
              </a:rPr>
              <a:t>Date of achieving complete remission (CR) </a:t>
            </a:r>
            <a:endParaRPr sz="1200">
              <a:solidFill>
                <a:srgbClr val="000000"/>
              </a:solidFill>
            </a:endParaRPr>
          </a:p>
          <a:p>
            <a:pPr marL="914400" lvl="1" indent="-304800" algn="l" rtl="0">
              <a:lnSpc>
                <a:spcPct val="100000"/>
              </a:lnSpc>
              <a:spcBef>
                <a:spcPts val="0"/>
              </a:spcBef>
              <a:spcAft>
                <a:spcPts val="0"/>
              </a:spcAft>
              <a:buClr>
                <a:srgbClr val="000000"/>
              </a:buClr>
              <a:buSzPts val="1200"/>
              <a:buChar char="○"/>
            </a:pPr>
            <a:r>
              <a:rPr lang="en-US" sz="1200">
                <a:solidFill>
                  <a:srgbClr val="000000"/>
                </a:solidFill>
              </a:rPr>
              <a:t>(If resolved date is not null).</a:t>
            </a:r>
            <a:endParaRPr sz="1200">
              <a:solidFill>
                <a:srgbClr val="000000"/>
              </a:solidFill>
            </a:endParaRPr>
          </a:p>
          <a:p>
            <a:pPr marL="0" lvl="0" indent="0" algn="l" rtl="0">
              <a:lnSpc>
                <a:spcPct val="100000"/>
              </a:lnSpc>
              <a:spcBef>
                <a:spcPts val="1200"/>
              </a:spcBef>
              <a:spcAft>
                <a:spcPts val="0"/>
              </a:spcAft>
              <a:buSzPts val="1800"/>
              <a:buNone/>
            </a:pPr>
            <a:r>
              <a:rPr lang="en-US" sz="1200" b="1">
                <a:solidFill>
                  <a:srgbClr val="000000"/>
                </a:solidFill>
              </a:rPr>
              <a:t>   9.      Recurrence_date:</a:t>
            </a:r>
            <a:endParaRPr sz="1200" b="1">
              <a:solidFill>
                <a:srgbClr val="000000"/>
              </a:solidFill>
            </a:endParaRPr>
          </a:p>
          <a:p>
            <a:pPr marL="914400" lvl="1" indent="-304800" algn="l" rtl="0">
              <a:lnSpc>
                <a:spcPct val="100000"/>
              </a:lnSpc>
              <a:spcBef>
                <a:spcPts val="1200"/>
              </a:spcBef>
              <a:spcAft>
                <a:spcPts val="0"/>
              </a:spcAft>
              <a:buClr>
                <a:srgbClr val="000000"/>
              </a:buClr>
              <a:buSzPts val="1200"/>
              <a:buChar char="○"/>
            </a:pPr>
            <a:r>
              <a:rPr lang="en-US" sz="1200">
                <a:solidFill>
                  <a:srgbClr val="000000"/>
                </a:solidFill>
              </a:rPr>
              <a:t>Date of recurrence after the initial treatment. It is recorded as a specific date. </a:t>
            </a:r>
            <a:endParaRPr sz="1200">
              <a:solidFill>
                <a:srgbClr val="000000"/>
              </a:solidFill>
            </a:endParaRPr>
          </a:p>
          <a:p>
            <a:pPr marL="914400" lvl="1" indent="-304800" algn="l" rtl="0">
              <a:lnSpc>
                <a:spcPct val="100000"/>
              </a:lnSpc>
              <a:spcBef>
                <a:spcPts val="0"/>
              </a:spcBef>
              <a:spcAft>
                <a:spcPts val="0"/>
              </a:spcAft>
              <a:buClr>
                <a:srgbClr val="000000"/>
              </a:buClr>
              <a:buSzPts val="1200"/>
              <a:buChar char="○"/>
            </a:pPr>
            <a:r>
              <a:rPr lang="en-US" sz="1200">
                <a:solidFill>
                  <a:srgbClr val="000000"/>
                </a:solidFill>
              </a:rPr>
              <a:t>(if the ICD or diagnosis ever occur, more than once)</a:t>
            </a:r>
            <a:endParaRPr sz="1200">
              <a:solidFill>
                <a:srgbClr val="000000"/>
              </a:solidFill>
            </a:endParaRPr>
          </a:p>
          <a:p>
            <a:pPr marL="0" lvl="0" indent="0" algn="l" rtl="0">
              <a:lnSpc>
                <a:spcPct val="100000"/>
              </a:lnSpc>
              <a:spcBef>
                <a:spcPts val="1200"/>
              </a:spcBef>
              <a:spcAft>
                <a:spcPts val="0"/>
              </a:spcAft>
              <a:buSzPts val="1800"/>
              <a:buNone/>
            </a:pPr>
            <a:r>
              <a:rPr lang="en-US" sz="1200" b="1">
                <a:solidFill>
                  <a:srgbClr val="000000"/>
                </a:solidFill>
              </a:rPr>
              <a:t>   10.      Post_Induction_Therapy_Remission:</a:t>
            </a:r>
            <a:endParaRPr sz="1200" b="1">
              <a:solidFill>
                <a:srgbClr val="000000"/>
              </a:solidFill>
            </a:endParaRPr>
          </a:p>
          <a:p>
            <a:pPr marL="914400" lvl="1" indent="-304800" algn="l" rtl="0">
              <a:lnSpc>
                <a:spcPct val="100000"/>
              </a:lnSpc>
              <a:spcBef>
                <a:spcPts val="1200"/>
              </a:spcBef>
              <a:spcAft>
                <a:spcPts val="0"/>
              </a:spcAft>
              <a:buClr>
                <a:srgbClr val="000000"/>
              </a:buClr>
              <a:buSzPts val="1200"/>
              <a:buChar char="○"/>
            </a:pPr>
            <a:r>
              <a:rPr lang="en-US" sz="1200">
                <a:solidFill>
                  <a:srgbClr val="000000"/>
                </a:solidFill>
              </a:rPr>
              <a:t>Indicates whether the patient achieved remission after post-induction therapy. (Remission - Resolved Date)</a:t>
            </a:r>
            <a:endParaRPr sz="1200">
              <a:solidFill>
                <a:srgbClr val="000000"/>
              </a:solidFill>
            </a:endParaRPr>
          </a:p>
          <a:p>
            <a:pPr marL="0" lvl="0" indent="0" algn="l" rtl="0">
              <a:lnSpc>
                <a:spcPct val="100000"/>
              </a:lnSpc>
              <a:spcBef>
                <a:spcPts val="1200"/>
              </a:spcBef>
              <a:spcAft>
                <a:spcPts val="0"/>
              </a:spcAft>
              <a:buSzPts val="1800"/>
              <a:buNone/>
            </a:pPr>
            <a:r>
              <a:rPr lang="en-US" sz="1200" b="1">
                <a:solidFill>
                  <a:srgbClr val="000000"/>
                </a:solidFill>
              </a:rPr>
              <a:t>   11.      Status:</a:t>
            </a:r>
            <a:endParaRPr sz="1200" b="1">
              <a:solidFill>
                <a:srgbClr val="000000"/>
              </a:solidFill>
            </a:endParaRPr>
          </a:p>
          <a:p>
            <a:pPr marL="914400" lvl="1" indent="-304800" algn="l" rtl="0">
              <a:lnSpc>
                <a:spcPct val="100000"/>
              </a:lnSpc>
              <a:spcBef>
                <a:spcPts val="1200"/>
              </a:spcBef>
              <a:spcAft>
                <a:spcPts val="0"/>
              </a:spcAft>
              <a:buClr>
                <a:srgbClr val="000000"/>
              </a:buClr>
              <a:buSzPts val="1200"/>
              <a:buChar char="○"/>
            </a:pPr>
            <a:r>
              <a:rPr lang="en-US" sz="1200">
                <a:solidFill>
                  <a:srgbClr val="000000"/>
                </a:solidFill>
              </a:rPr>
              <a:t>Overall clinical status or outcome (no specific matched explanations).</a:t>
            </a:r>
            <a:endParaRPr sz="1200">
              <a:solidFill>
                <a:srgbClr val="000000"/>
              </a:solidFill>
            </a:endParaRPr>
          </a:p>
          <a:p>
            <a:pPr marL="0" lvl="0" indent="0" algn="l" rtl="0">
              <a:lnSpc>
                <a:spcPct val="100000"/>
              </a:lnSpc>
              <a:spcBef>
                <a:spcPts val="1200"/>
              </a:spcBef>
              <a:spcAft>
                <a:spcPts val="0"/>
              </a:spcAft>
              <a:buSzPts val="1800"/>
              <a:buNone/>
            </a:pPr>
            <a:r>
              <a:rPr lang="en-US" sz="1200" b="1">
                <a:solidFill>
                  <a:srgbClr val="000000"/>
                </a:solidFill>
              </a:rPr>
              <a:t>   12.      OS (Overall Survival):</a:t>
            </a:r>
            <a:endParaRPr sz="1200" b="1">
              <a:solidFill>
                <a:srgbClr val="000000"/>
              </a:solidFill>
            </a:endParaRPr>
          </a:p>
          <a:p>
            <a:pPr marL="914400" lvl="1" indent="-304800" algn="l" rtl="0">
              <a:lnSpc>
                <a:spcPct val="100000"/>
              </a:lnSpc>
              <a:spcBef>
                <a:spcPts val="1200"/>
              </a:spcBef>
              <a:spcAft>
                <a:spcPts val="0"/>
              </a:spcAft>
              <a:buClr>
                <a:srgbClr val="000000"/>
              </a:buClr>
              <a:buSzPts val="1200"/>
              <a:buChar char="○"/>
            </a:pPr>
            <a:r>
              <a:rPr lang="en-US" sz="1200">
                <a:solidFill>
                  <a:srgbClr val="000000"/>
                </a:solidFill>
              </a:rPr>
              <a:t>Survival time from a specific time point, often diagnosis.</a:t>
            </a:r>
            <a:endParaRPr sz="1200">
              <a:solidFill>
                <a:srgbClr val="000000"/>
              </a:solidFill>
            </a:endParaRPr>
          </a:p>
          <a:p>
            <a:pPr marL="914400" lvl="1" indent="-304800" algn="l" rtl="0">
              <a:lnSpc>
                <a:spcPct val="100000"/>
              </a:lnSpc>
              <a:spcBef>
                <a:spcPts val="0"/>
              </a:spcBef>
              <a:spcAft>
                <a:spcPts val="0"/>
              </a:spcAft>
              <a:buClr>
                <a:srgbClr val="000000"/>
              </a:buClr>
              <a:buSzPts val="1200"/>
              <a:buChar char="○"/>
            </a:pPr>
            <a:r>
              <a:rPr lang="en-US" sz="1200" i="1">
                <a:solidFill>
                  <a:srgbClr val="000000"/>
                </a:solidFill>
              </a:rPr>
              <a:t>OS</a:t>
            </a:r>
            <a:r>
              <a:rPr lang="en-US" sz="1200">
                <a:solidFill>
                  <a:srgbClr val="000000"/>
                </a:solidFill>
              </a:rPr>
              <a:t>=</a:t>
            </a:r>
            <a:r>
              <a:rPr lang="en-US" sz="1200" i="1">
                <a:solidFill>
                  <a:srgbClr val="000000"/>
                </a:solidFill>
              </a:rPr>
              <a:t>Date(alive)</a:t>
            </a:r>
            <a:r>
              <a:rPr lang="en-US" sz="1200">
                <a:solidFill>
                  <a:srgbClr val="000000"/>
                </a:solidFill>
              </a:rPr>
              <a:t>−</a:t>
            </a:r>
            <a:r>
              <a:rPr lang="en-US" sz="1200" i="1">
                <a:solidFill>
                  <a:srgbClr val="000000"/>
                </a:solidFill>
              </a:rPr>
              <a:t>First Cancer Diagnosis</a:t>
            </a:r>
            <a:r>
              <a:rPr lang="en-US" sz="1200">
                <a:solidFill>
                  <a:srgbClr val="000000"/>
                </a:solidFill>
              </a:rPr>
              <a:t>_</a:t>
            </a:r>
            <a:r>
              <a:rPr lang="en-US" sz="1200" i="1">
                <a:solidFill>
                  <a:srgbClr val="000000"/>
                </a:solidFill>
              </a:rPr>
              <a:t>date (first)</a:t>
            </a:r>
            <a:endParaRPr sz="1200"/>
          </a:p>
        </p:txBody>
      </p:sp>
      <p:sp>
        <p:nvSpPr>
          <p:cNvPr id="724" name="Google Shape;724;g2a22035105a_0_39"/>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g2a22035105a_0_55"/>
          <p:cNvSpPr txBox="1">
            <a:spLocks noGrp="1"/>
          </p:cNvSpPr>
          <p:nvPr>
            <p:ph type="title"/>
          </p:nvPr>
        </p:nvSpPr>
        <p:spPr>
          <a:xfrm>
            <a:off x="411456" y="302275"/>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Replicate Design - Part 3</a:t>
            </a:r>
            <a:endParaRPr/>
          </a:p>
        </p:txBody>
      </p:sp>
      <p:sp>
        <p:nvSpPr>
          <p:cNvPr id="731" name="Google Shape;731;g2a22035105a_0_55"/>
          <p:cNvSpPr txBox="1">
            <a:spLocks noGrp="1"/>
          </p:cNvSpPr>
          <p:nvPr>
            <p:ph type="body" idx="1"/>
          </p:nvPr>
        </p:nvSpPr>
        <p:spPr>
          <a:xfrm>
            <a:off x="483169" y="942470"/>
            <a:ext cx="8307900" cy="3485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1800"/>
              <a:buNone/>
            </a:pPr>
            <a:r>
              <a:rPr lang="en-US" sz="1100" b="1">
                <a:solidFill>
                  <a:srgbClr val="000000"/>
                </a:solidFill>
              </a:rPr>
              <a:t>   13.      EFSSTAT:</a:t>
            </a:r>
            <a:endParaRPr sz="1100" b="1">
              <a:solidFill>
                <a:srgbClr val="000000"/>
              </a:solidFill>
            </a:endParaRPr>
          </a:p>
          <a:p>
            <a:pPr marL="914400" lvl="1" indent="-298450" algn="l" rtl="0">
              <a:lnSpc>
                <a:spcPct val="115000"/>
              </a:lnSpc>
              <a:spcBef>
                <a:spcPts val="1200"/>
              </a:spcBef>
              <a:spcAft>
                <a:spcPts val="0"/>
              </a:spcAft>
              <a:buClr>
                <a:srgbClr val="000000"/>
              </a:buClr>
              <a:buSzPts val="1100"/>
              <a:buChar char="○"/>
            </a:pPr>
            <a:r>
              <a:rPr lang="en-US" sz="1100">
                <a:solidFill>
                  <a:srgbClr val="000000"/>
                </a:solidFill>
              </a:rPr>
              <a:t>Event-free survival status. This is typically a categorical variable.</a:t>
            </a:r>
            <a:endParaRPr sz="1100">
              <a:solidFill>
                <a:srgbClr val="000000"/>
              </a:solidFill>
            </a:endParaRPr>
          </a:p>
          <a:p>
            <a:pPr marL="914400" lvl="1" indent="-298450" algn="l" rtl="0">
              <a:lnSpc>
                <a:spcPct val="115000"/>
              </a:lnSpc>
              <a:spcBef>
                <a:spcPts val="0"/>
              </a:spcBef>
              <a:spcAft>
                <a:spcPts val="0"/>
              </a:spcAft>
              <a:buClr>
                <a:srgbClr val="000000"/>
              </a:buClr>
              <a:buSzPts val="1100"/>
              <a:buChar char="○"/>
            </a:pPr>
            <a:r>
              <a:rPr lang="en-US" sz="1100">
                <a:solidFill>
                  <a:srgbClr val="000000"/>
                </a:solidFill>
              </a:rPr>
              <a:t>(Survive after cancer, no tMN development)</a:t>
            </a:r>
            <a:endParaRPr sz="1100">
              <a:solidFill>
                <a:srgbClr val="000000"/>
              </a:solidFill>
            </a:endParaRPr>
          </a:p>
          <a:p>
            <a:pPr marL="0" lvl="0" indent="0" algn="l" rtl="0">
              <a:lnSpc>
                <a:spcPct val="115000"/>
              </a:lnSpc>
              <a:spcBef>
                <a:spcPts val="1200"/>
              </a:spcBef>
              <a:spcAft>
                <a:spcPts val="0"/>
              </a:spcAft>
              <a:buSzPts val="1800"/>
              <a:buNone/>
            </a:pPr>
            <a:r>
              <a:rPr lang="en-US" sz="1100" b="1">
                <a:solidFill>
                  <a:srgbClr val="000000"/>
                </a:solidFill>
              </a:rPr>
              <a:t>   14.      ereignart:</a:t>
            </a:r>
            <a:endParaRPr sz="1100" b="1">
              <a:solidFill>
                <a:srgbClr val="000000"/>
              </a:solidFill>
            </a:endParaRPr>
          </a:p>
          <a:p>
            <a:pPr marL="914400" lvl="1" indent="-298450" algn="l" rtl="0">
              <a:lnSpc>
                <a:spcPct val="115000"/>
              </a:lnSpc>
              <a:spcBef>
                <a:spcPts val="1200"/>
              </a:spcBef>
              <a:spcAft>
                <a:spcPts val="0"/>
              </a:spcAft>
              <a:buClr>
                <a:srgbClr val="000000"/>
              </a:buClr>
              <a:buSzPts val="1100"/>
              <a:buChar char="○"/>
            </a:pPr>
            <a:r>
              <a:rPr lang="en-US" sz="1100">
                <a:solidFill>
                  <a:srgbClr val="000000"/>
                </a:solidFill>
              </a:rPr>
              <a:t>Type of event (e.g., death, recurrence) leading to an event-free survival.</a:t>
            </a:r>
            <a:endParaRPr sz="1100">
              <a:solidFill>
                <a:srgbClr val="000000"/>
              </a:solidFill>
            </a:endParaRPr>
          </a:p>
          <a:p>
            <a:pPr marL="914400" lvl="1" indent="-298450" algn="l" rtl="0">
              <a:lnSpc>
                <a:spcPct val="115000"/>
              </a:lnSpc>
              <a:spcBef>
                <a:spcPts val="0"/>
              </a:spcBef>
              <a:spcAft>
                <a:spcPts val="0"/>
              </a:spcAft>
              <a:buClr>
                <a:srgbClr val="000000"/>
              </a:buClr>
              <a:buSzPts val="1100"/>
              <a:buChar char="○"/>
            </a:pPr>
            <a:r>
              <a:rPr lang="en-US" sz="1100">
                <a:solidFill>
                  <a:srgbClr val="000000"/>
                </a:solidFill>
              </a:rPr>
              <a:t>(Death, remission or survive after cancer without remission)</a:t>
            </a:r>
            <a:endParaRPr sz="1100">
              <a:solidFill>
                <a:srgbClr val="000000"/>
              </a:solidFill>
            </a:endParaRPr>
          </a:p>
          <a:p>
            <a:pPr marL="0" lvl="0" indent="0" algn="l" rtl="0">
              <a:lnSpc>
                <a:spcPct val="115000"/>
              </a:lnSpc>
              <a:spcBef>
                <a:spcPts val="1200"/>
              </a:spcBef>
              <a:spcAft>
                <a:spcPts val="0"/>
              </a:spcAft>
              <a:buSzPts val="1800"/>
              <a:buNone/>
            </a:pPr>
            <a:r>
              <a:rPr lang="en-US" sz="1100" b="1">
                <a:solidFill>
                  <a:srgbClr val="000000"/>
                </a:solidFill>
              </a:rPr>
              <a:t>   15.      efs:</a:t>
            </a:r>
            <a:endParaRPr sz="1100" b="1">
              <a:solidFill>
                <a:srgbClr val="000000"/>
              </a:solidFill>
            </a:endParaRPr>
          </a:p>
          <a:p>
            <a:pPr marL="914400" lvl="1" indent="-298450" algn="l" rtl="0">
              <a:lnSpc>
                <a:spcPct val="115000"/>
              </a:lnSpc>
              <a:spcBef>
                <a:spcPts val="1200"/>
              </a:spcBef>
              <a:spcAft>
                <a:spcPts val="0"/>
              </a:spcAft>
              <a:buClr>
                <a:srgbClr val="000000"/>
              </a:buClr>
              <a:buSzPts val="1100"/>
              <a:buChar char="○"/>
            </a:pPr>
            <a:r>
              <a:rPr lang="en-US" sz="1100">
                <a:solidFill>
                  <a:srgbClr val="000000"/>
                </a:solidFill>
              </a:rPr>
              <a:t>Event-free survival time.</a:t>
            </a:r>
            <a:endParaRPr sz="1100">
              <a:solidFill>
                <a:srgbClr val="000000"/>
              </a:solidFill>
            </a:endParaRPr>
          </a:p>
          <a:p>
            <a:pPr marL="914400" lvl="1" indent="-298450" algn="l" rtl="0">
              <a:lnSpc>
                <a:spcPct val="115000"/>
              </a:lnSpc>
              <a:spcBef>
                <a:spcPts val="0"/>
              </a:spcBef>
              <a:spcAft>
                <a:spcPts val="0"/>
              </a:spcAft>
              <a:buClr>
                <a:srgbClr val="000000"/>
              </a:buClr>
              <a:buSzPts val="1100"/>
              <a:buChar char="○"/>
            </a:pPr>
            <a:r>
              <a:rPr lang="en-US" sz="1100" i="1">
                <a:solidFill>
                  <a:srgbClr val="000000"/>
                </a:solidFill>
              </a:rPr>
              <a:t>efs </a:t>
            </a:r>
            <a:r>
              <a:rPr lang="en-US" sz="1100">
                <a:solidFill>
                  <a:srgbClr val="000000"/>
                </a:solidFill>
              </a:rPr>
              <a:t>= </a:t>
            </a:r>
            <a:r>
              <a:rPr lang="en-US" sz="1100" i="1">
                <a:solidFill>
                  <a:srgbClr val="000000"/>
                </a:solidFill>
              </a:rPr>
              <a:t>Date</a:t>
            </a:r>
            <a:r>
              <a:rPr lang="en-US" sz="1100">
                <a:solidFill>
                  <a:srgbClr val="000000"/>
                </a:solidFill>
              </a:rPr>
              <a:t> (today) − </a:t>
            </a:r>
            <a:r>
              <a:rPr lang="en-US" sz="1100" i="1">
                <a:solidFill>
                  <a:srgbClr val="000000"/>
                </a:solidFill>
              </a:rPr>
              <a:t>First Cancer Diagnosis</a:t>
            </a:r>
            <a:r>
              <a:rPr lang="en-US" sz="1100">
                <a:solidFill>
                  <a:srgbClr val="000000"/>
                </a:solidFill>
              </a:rPr>
              <a:t>_</a:t>
            </a:r>
            <a:r>
              <a:rPr lang="en-US" sz="1100" i="1">
                <a:solidFill>
                  <a:srgbClr val="000000"/>
                </a:solidFill>
              </a:rPr>
              <a:t>date</a:t>
            </a:r>
            <a:endParaRPr sz="1100" i="1">
              <a:solidFill>
                <a:srgbClr val="000000"/>
              </a:solidFill>
            </a:endParaRPr>
          </a:p>
          <a:p>
            <a:pPr marL="0" lvl="0" indent="0" algn="l" rtl="0">
              <a:lnSpc>
                <a:spcPct val="115000"/>
              </a:lnSpc>
              <a:spcBef>
                <a:spcPts val="1200"/>
              </a:spcBef>
              <a:spcAft>
                <a:spcPts val="0"/>
              </a:spcAft>
              <a:buSzPts val="1800"/>
              <a:buNone/>
            </a:pPr>
            <a:r>
              <a:rPr lang="en-US" sz="1100" b="1">
                <a:solidFill>
                  <a:srgbClr val="000000"/>
                </a:solidFill>
              </a:rPr>
              <a:t>   16.      rfsstat:</a:t>
            </a:r>
            <a:endParaRPr sz="1100" b="1">
              <a:solidFill>
                <a:srgbClr val="000000"/>
              </a:solidFill>
            </a:endParaRPr>
          </a:p>
          <a:p>
            <a:pPr marL="914400" lvl="1" indent="-298450" algn="l" rtl="0">
              <a:lnSpc>
                <a:spcPct val="115000"/>
              </a:lnSpc>
              <a:spcBef>
                <a:spcPts val="1200"/>
              </a:spcBef>
              <a:spcAft>
                <a:spcPts val="0"/>
              </a:spcAft>
              <a:buClr>
                <a:srgbClr val="000000"/>
              </a:buClr>
              <a:buSzPts val="1100"/>
              <a:buChar char="○"/>
            </a:pPr>
            <a:r>
              <a:rPr lang="en-US" sz="1100">
                <a:solidFill>
                  <a:srgbClr val="000000"/>
                </a:solidFill>
              </a:rPr>
              <a:t>Recurrence-free survival status. </a:t>
            </a:r>
            <a:endParaRPr sz="1100">
              <a:solidFill>
                <a:srgbClr val="000000"/>
              </a:solidFill>
            </a:endParaRPr>
          </a:p>
          <a:p>
            <a:pPr marL="914400" lvl="1" indent="-298450" algn="l" rtl="0">
              <a:lnSpc>
                <a:spcPct val="115000"/>
              </a:lnSpc>
              <a:spcBef>
                <a:spcPts val="0"/>
              </a:spcBef>
              <a:spcAft>
                <a:spcPts val="0"/>
              </a:spcAft>
              <a:buClr>
                <a:srgbClr val="000000"/>
              </a:buClr>
              <a:buSzPts val="1100"/>
              <a:buChar char="○"/>
            </a:pPr>
            <a:r>
              <a:rPr lang="en-US" sz="1100">
                <a:solidFill>
                  <a:srgbClr val="000000"/>
                </a:solidFill>
              </a:rPr>
              <a:t>（No relapse, no same diagnosis occurs)</a:t>
            </a:r>
            <a:endParaRPr sz="1100">
              <a:solidFill>
                <a:srgbClr val="000000"/>
              </a:solidFill>
            </a:endParaRPr>
          </a:p>
          <a:p>
            <a:pPr marL="0" lvl="0" indent="0" algn="l" rtl="0">
              <a:lnSpc>
                <a:spcPct val="100000"/>
              </a:lnSpc>
              <a:spcBef>
                <a:spcPts val="1400"/>
              </a:spcBef>
              <a:spcAft>
                <a:spcPts val="0"/>
              </a:spcAft>
              <a:buSzPts val="1800"/>
              <a:buNone/>
            </a:pPr>
            <a:endParaRPr/>
          </a:p>
        </p:txBody>
      </p:sp>
      <p:sp>
        <p:nvSpPr>
          <p:cNvPr id="732" name="Google Shape;732;g2a22035105a_0_55"/>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g2a22035105a_0_46"/>
          <p:cNvSpPr txBox="1">
            <a:spLocks noGrp="1"/>
          </p:cNvSpPr>
          <p:nvPr>
            <p:ph type="title"/>
          </p:nvPr>
        </p:nvSpPr>
        <p:spPr>
          <a:xfrm>
            <a:off x="411456" y="1958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Replicate Design - Part 4</a:t>
            </a:r>
            <a:endParaRPr/>
          </a:p>
        </p:txBody>
      </p:sp>
      <p:sp>
        <p:nvSpPr>
          <p:cNvPr id="739" name="Google Shape;739;g2a22035105a_0_46"/>
          <p:cNvSpPr txBox="1">
            <a:spLocks noGrp="1"/>
          </p:cNvSpPr>
          <p:nvPr>
            <p:ph type="body" idx="1"/>
          </p:nvPr>
        </p:nvSpPr>
        <p:spPr>
          <a:xfrm>
            <a:off x="491319" y="687395"/>
            <a:ext cx="8307900" cy="3485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1800"/>
              <a:buNone/>
            </a:pPr>
            <a:r>
              <a:rPr lang="en-US" sz="1100" b="1">
                <a:solidFill>
                  <a:srgbClr val="000000"/>
                </a:solidFill>
              </a:rPr>
              <a:t>   17.      </a:t>
            </a:r>
            <a:r>
              <a:rPr lang="en-US" sz="1100" b="1">
                <a:solidFill>
                  <a:srgbClr val="000000"/>
                </a:solidFill>
                <a:highlight>
                  <a:schemeClr val="lt1"/>
                </a:highlight>
              </a:rPr>
              <a:t>rfs:</a:t>
            </a:r>
            <a:endParaRPr sz="1100" b="1">
              <a:solidFill>
                <a:srgbClr val="000000"/>
              </a:solidFill>
              <a:highlight>
                <a:schemeClr val="lt1"/>
              </a:highlight>
            </a:endParaRPr>
          </a:p>
          <a:p>
            <a:pPr marL="914400" lvl="1" indent="-298450" algn="l" rtl="0">
              <a:lnSpc>
                <a:spcPct val="115000"/>
              </a:lnSpc>
              <a:spcBef>
                <a:spcPts val="1200"/>
              </a:spcBef>
              <a:spcAft>
                <a:spcPts val="0"/>
              </a:spcAft>
              <a:buClr>
                <a:srgbClr val="000000"/>
              </a:buClr>
              <a:buSzPts val="1100"/>
              <a:buChar char="○"/>
            </a:pPr>
            <a:r>
              <a:rPr lang="en-US" sz="1100">
                <a:solidFill>
                  <a:srgbClr val="000000"/>
                </a:solidFill>
              </a:rPr>
              <a:t>Recurrence-free survival time.</a:t>
            </a:r>
            <a:endParaRPr sz="1100">
              <a:solidFill>
                <a:srgbClr val="000000"/>
              </a:solidFill>
            </a:endParaRPr>
          </a:p>
          <a:p>
            <a:pPr marL="914400" lvl="1" indent="-298450" algn="l" rtl="0">
              <a:lnSpc>
                <a:spcPct val="115000"/>
              </a:lnSpc>
              <a:spcBef>
                <a:spcPts val="0"/>
              </a:spcBef>
              <a:spcAft>
                <a:spcPts val="0"/>
              </a:spcAft>
              <a:buClr>
                <a:srgbClr val="000000"/>
              </a:buClr>
              <a:buSzPts val="1100"/>
              <a:buChar char="○"/>
            </a:pPr>
            <a:r>
              <a:rPr lang="en-US" sz="1100" i="1">
                <a:solidFill>
                  <a:srgbClr val="000000"/>
                </a:solidFill>
              </a:rPr>
              <a:t>rfs</a:t>
            </a:r>
            <a:r>
              <a:rPr lang="en-US" sz="1100">
                <a:solidFill>
                  <a:srgbClr val="000000"/>
                </a:solidFill>
              </a:rPr>
              <a:t>=</a:t>
            </a:r>
            <a:r>
              <a:rPr lang="en-US" sz="1100" i="1">
                <a:solidFill>
                  <a:srgbClr val="000000"/>
                </a:solidFill>
              </a:rPr>
              <a:t>Recurrence</a:t>
            </a:r>
            <a:r>
              <a:rPr lang="en-US" sz="1100">
                <a:solidFill>
                  <a:srgbClr val="000000"/>
                </a:solidFill>
              </a:rPr>
              <a:t>_</a:t>
            </a:r>
            <a:r>
              <a:rPr lang="en-US" sz="1100" i="1">
                <a:solidFill>
                  <a:srgbClr val="000000"/>
                </a:solidFill>
              </a:rPr>
              <a:t>date（if recurrence exist）</a:t>
            </a:r>
            <a:r>
              <a:rPr lang="en-US" sz="1100">
                <a:solidFill>
                  <a:srgbClr val="000000"/>
                </a:solidFill>
              </a:rPr>
              <a:t>−</a:t>
            </a:r>
            <a:r>
              <a:rPr lang="en-US" sz="1100" i="1">
                <a:solidFill>
                  <a:srgbClr val="000000"/>
                </a:solidFill>
              </a:rPr>
              <a:t>Diagnosis</a:t>
            </a:r>
            <a:r>
              <a:rPr lang="en-US" sz="1100">
                <a:solidFill>
                  <a:srgbClr val="000000"/>
                </a:solidFill>
              </a:rPr>
              <a:t>_</a:t>
            </a:r>
            <a:r>
              <a:rPr lang="en-US" sz="1100" i="1">
                <a:solidFill>
                  <a:srgbClr val="000000"/>
                </a:solidFill>
              </a:rPr>
              <a:t>date</a:t>
            </a:r>
            <a:endParaRPr sz="1100" i="1">
              <a:solidFill>
                <a:srgbClr val="000000"/>
              </a:solidFill>
            </a:endParaRPr>
          </a:p>
          <a:p>
            <a:pPr marL="0" lvl="0" indent="0" algn="l" rtl="0">
              <a:lnSpc>
                <a:spcPct val="115000"/>
              </a:lnSpc>
              <a:spcBef>
                <a:spcPts val="1200"/>
              </a:spcBef>
              <a:spcAft>
                <a:spcPts val="0"/>
              </a:spcAft>
              <a:buSzPts val="1800"/>
              <a:buNone/>
            </a:pPr>
            <a:r>
              <a:rPr lang="en-US" sz="1100" b="1">
                <a:solidFill>
                  <a:srgbClr val="000000"/>
                </a:solidFill>
              </a:rPr>
              <a:t>   18.      cuminc:</a:t>
            </a:r>
            <a:endParaRPr sz="1100" b="1">
              <a:solidFill>
                <a:srgbClr val="000000"/>
              </a:solidFill>
            </a:endParaRPr>
          </a:p>
          <a:p>
            <a:pPr marL="914400" lvl="1" indent="-298450" algn="l" rtl="0">
              <a:lnSpc>
                <a:spcPct val="115000"/>
              </a:lnSpc>
              <a:spcBef>
                <a:spcPts val="1200"/>
              </a:spcBef>
              <a:spcAft>
                <a:spcPts val="0"/>
              </a:spcAft>
              <a:buClr>
                <a:srgbClr val="000000"/>
              </a:buClr>
              <a:buSzPts val="1100"/>
              <a:buChar char="○"/>
            </a:pPr>
            <a:r>
              <a:rPr lang="en-US" sz="1100">
                <a:solidFill>
                  <a:srgbClr val="000000"/>
                </a:solidFill>
              </a:rPr>
              <a:t>Cumulative incidence of a specific event. Calculated using Kaplan-Meier or cumulative incidence functions.</a:t>
            </a:r>
            <a:endParaRPr sz="1100">
              <a:solidFill>
                <a:srgbClr val="000000"/>
              </a:solidFill>
            </a:endParaRPr>
          </a:p>
          <a:p>
            <a:pPr marL="0" lvl="0" indent="0" algn="l" rtl="0">
              <a:lnSpc>
                <a:spcPct val="115000"/>
              </a:lnSpc>
              <a:spcBef>
                <a:spcPts val="1200"/>
              </a:spcBef>
              <a:spcAft>
                <a:spcPts val="0"/>
              </a:spcAft>
              <a:buSzPts val="1800"/>
              <a:buNone/>
            </a:pPr>
            <a:r>
              <a:rPr lang="en-US" sz="1100" b="1">
                <a:solidFill>
                  <a:srgbClr val="000000"/>
                </a:solidFill>
              </a:rPr>
              <a:t>   19.      rfsstat_allo:</a:t>
            </a:r>
            <a:endParaRPr sz="1100" b="1">
              <a:solidFill>
                <a:srgbClr val="000000"/>
              </a:solidFill>
            </a:endParaRPr>
          </a:p>
          <a:p>
            <a:pPr marL="914400" lvl="1" indent="-298450" algn="l" rtl="0">
              <a:lnSpc>
                <a:spcPct val="115000"/>
              </a:lnSpc>
              <a:spcBef>
                <a:spcPts val="1200"/>
              </a:spcBef>
              <a:spcAft>
                <a:spcPts val="0"/>
              </a:spcAft>
              <a:buClr>
                <a:srgbClr val="000000"/>
              </a:buClr>
              <a:buSzPts val="1100"/>
              <a:buChar char="○"/>
            </a:pPr>
            <a:r>
              <a:rPr lang="en-US" sz="1100">
                <a:solidFill>
                  <a:srgbClr val="000000"/>
                </a:solidFill>
              </a:rPr>
              <a:t>Recurrence-free survival status specific to allo (allogeneic hematopoietic cell transplant (allograft))</a:t>
            </a:r>
            <a:endParaRPr sz="1100">
              <a:solidFill>
                <a:srgbClr val="000000"/>
              </a:solidFill>
            </a:endParaRPr>
          </a:p>
          <a:p>
            <a:pPr marL="0" lvl="0" indent="0" algn="l" rtl="0">
              <a:lnSpc>
                <a:spcPct val="115000"/>
              </a:lnSpc>
              <a:spcBef>
                <a:spcPts val="1200"/>
              </a:spcBef>
              <a:spcAft>
                <a:spcPts val="0"/>
              </a:spcAft>
              <a:buSzPts val="1800"/>
              <a:buNone/>
            </a:pPr>
            <a:r>
              <a:rPr lang="en-US" sz="1100" b="1">
                <a:solidFill>
                  <a:srgbClr val="000000"/>
                </a:solidFill>
              </a:rPr>
              <a:t>   20.      rfs_allo:</a:t>
            </a:r>
            <a:endParaRPr sz="1100" b="1">
              <a:solidFill>
                <a:srgbClr val="000000"/>
              </a:solidFill>
            </a:endParaRPr>
          </a:p>
          <a:p>
            <a:pPr marL="914400" lvl="1" indent="-298450" algn="l" rtl="0">
              <a:lnSpc>
                <a:spcPct val="115000"/>
              </a:lnSpc>
              <a:spcBef>
                <a:spcPts val="1200"/>
              </a:spcBef>
              <a:spcAft>
                <a:spcPts val="0"/>
              </a:spcAft>
              <a:buClr>
                <a:srgbClr val="000000"/>
              </a:buClr>
              <a:buSzPts val="1100"/>
              <a:buChar char="○"/>
            </a:pPr>
            <a:r>
              <a:rPr lang="en-US" sz="1100">
                <a:solidFill>
                  <a:srgbClr val="000000"/>
                </a:solidFill>
              </a:rPr>
              <a:t>Recurrence-free survival time specific to allo.</a:t>
            </a:r>
            <a:endParaRPr sz="1100">
              <a:solidFill>
                <a:srgbClr val="000000"/>
              </a:solidFill>
            </a:endParaRPr>
          </a:p>
          <a:p>
            <a:pPr marL="914400" lvl="1" indent="-298450" algn="l" rtl="0">
              <a:lnSpc>
                <a:spcPct val="115000"/>
              </a:lnSpc>
              <a:spcBef>
                <a:spcPts val="0"/>
              </a:spcBef>
              <a:spcAft>
                <a:spcPts val="0"/>
              </a:spcAft>
              <a:buClr>
                <a:srgbClr val="000000"/>
              </a:buClr>
              <a:buSzPts val="1100"/>
              <a:buChar char="○"/>
            </a:pPr>
            <a:r>
              <a:rPr lang="en-US" sz="1100" i="1">
                <a:solidFill>
                  <a:srgbClr val="000000"/>
                </a:solidFill>
              </a:rPr>
              <a:t>rfs</a:t>
            </a:r>
            <a:r>
              <a:rPr lang="en-US" sz="1100">
                <a:solidFill>
                  <a:srgbClr val="000000"/>
                </a:solidFill>
              </a:rPr>
              <a:t>_</a:t>
            </a:r>
            <a:r>
              <a:rPr lang="en-US" sz="1100" i="1">
                <a:solidFill>
                  <a:srgbClr val="000000"/>
                </a:solidFill>
              </a:rPr>
              <a:t>allo</a:t>
            </a:r>
            <a:r>
              <a:rPr lang="en-US" sz="1100">
                <a:solidFill>
                  <a:srgbClr val="000000"/>
                </a:solidFill>
              </a:rPr>
              <a:t>=</a:t>
            </a:r>
            <a:r>
              <a:rPr lang="en-US" sz="1100" i="1">
                <a:solidFill>
                  <a:srgbClr val="000000"/>
                </a:solidFill>
              </a:rPr>
              <a:t>Recurrence</a:t>
            </a:r>
            <a:r>
              <a:rPr lang="en-US" sz="1100">
                <a:solidFill>
                  <a:srgbClr val="000000"/>
                </a:solidFill>
              </a:rPr>
              <a:t>_</a:t>
            </a:r>
            <a:r>
              <a:rPr lang="en-US" sz="1100" i="1">
                <a:solidFill>
                  <a:srgbClr val="000000"/>
                </a:solidFill>
              </a:rPr>
              <a:t>date</a:t>
            </a:r>
            <a:r>
              <a:rPr lang="en-US" sz="1100">
                <a:solidFill>
                  <a:srgbClr val="000000"/>
                </a:solidFill>
              </a:rPr>
              <a:t>−</a:t>
            </a:r>
            <a:r>
              <a:rPr lang="en-US" sz="1100" i="1">
                <a:solidFill>
                  <a:srgbClr val="000000"/>
                </a:solidFill>
              </a:rPr>
              <a:t>Allo</a:t>
            </a:r>
            <a:r>
              <a:rPr lang="en-US" sz="1100">
                <a:solidFill>
                  <a:srgbClr val="000000"/>
                </a:solidFill>
              </a:rPr>
              <a:t>_</a:t>
            </a:r>
            <a:r>
              <a:rPr lang="en-US" sz="1100" i="1">
                <a:solidFill>
                  <a:srgbClr val="000000"/>
                </a:solidFill>
              </a:rPr>
              <a:t>Treatment</a:t>
            </a:r>
            <a:r>
              <a:rPr lang="en-US" sz="1100">
                <a:solidFill>
                  <a:srgbClr val="000000"/>
                </a:solidFill>
              </a:rPr>
              <a:t>_</a:t>
            </a:r>
            <a:r>
              <a:rPr lang="en-US" sz="1100" i="1">
                <a:solidFill>
                  <a:srgbClr val="000000"/>
                </a:solidFill>
              </a:rPr>
              <a:t>date</a:t>
            </a:r>
            <a:endParaRPr sz="1100" i="1">
              <a:solidFill>
                <a:srgbClr val="000000"/>
              </a:solidFill>
            </a:endParaRPr>
          </a:p>
          <a:p>
            <a:pPr marL="0" lvl="0" indent="0" algn="l" rtl="0">
              <a:lnSpc>
                <a:spcPct val="115000"/>
              </a:lnSpc>
              <a:spcBef>
                <a:spcPts val="1200"/>
              </a:spcBef>
              <a:spcAft>
                <a:spcPts val="0"/>
              </a:spcAft>
              <a:buSzPts val="1800"/>
              <a:buNone/>
            </a:pPr>
            <a:r>
              <a:rPr lang="en-US" sz="1100" b="1">
                <a:solidFill>
                  <a:srgbClr val="000000"/>
                </a:solidFill>
              </a:rPr>
              <a:t>   21.      cuminc_allo:</a:t>
            </a:r>
            <a:endParaRPr sz="1100" b="1">
              <a:solidFill>
                <a:srgbClr val="000000"/>
              </a:solidFill>
            </a:endParaRPr>
          </a:p>
          <a:p>
            <a:pPr marL="914400" lvl="1" indent="-298450" algn="l" rtl="0">
              <a:lnSpc>
                <a:spcPct val="115000"/>
              </a:lnSpc>
              <a:spcBef>
                <a:spcPts val="1200"/>
              </a:spcBef>
              <a:spcAft>
                <a:spcPts val="0"/>
              </a:spcAft>
              <a:buClr>
                <a:srgbClr val="000000"/>
              </a:buClr>
              <a:buSzPts val="1100"/>
              <a:buChar char="○"/>
            </a:pPr>
            <a:r>
              <a:rPr lang="en-US" sz="1100">
                <a:solidFill>
                  <a:srgbClr val="000000"/>
                </a:solidFill>
              </a:rPr>
              <a:t>Cumulative incidence specific to allo. Calculated using Kaplan-Meier or cumulative incidence functions for events related to allo treatment.</a:t>
            </a:r>
            <a:endParaRPr/>
          </a:p>
          <a:p>
            <a:pPr marL="0" lvl="0" indent="0" algn="l" rtl="0">
              <a:lnSpc>
                <a:spcPct val="100000"/>
              </a:lnSpc>
              <a:spcBef>
                <a:spcPts val="1400"/>
              </a:spcBef>
              <a:spcAft>
                <a:spcPts val="0"/>
              </a:spcAft>
              <a:buSzPts val="1800"/>
              <a:buNone/>
            </a:pPr>
            <a:endParaRPr/>
          </a:p>
        </p:txBody>
      </p:sp>
      <p:sp>
        <p:nvSpPr>
          <p:cNvPr id="740" name="Google Shape;740;g2a22035105a_0_46"/>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4"/>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2200"/>
              <a:buFont typeface="Arial"/>
              <a:buNone/>
            </a:pPr>
            <a:r>
              <a:rPr lang="en-US"/>
              <a:t>Raw Data</a:t>
            </a:r>
            <a:endParaRPr/>
          </a:p>
        </p:txBody>
      </p:sp>
      <p:sp>
        <p:nvSpPr>
          <p:cNvPr id="168" name="Google Shape;168;p4"/>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7</a:t>
            </a:fld>
            <a:endParaRPr/>
          </a:p>
        </p:txBody>
      </p:sp>
      <p:sp>
        <p:nvSpPr>
          <p:cNvPr id="169" name="Google Shape;169;p4"/>
          <p:cNvSpPr txBox="1"/>
          <p:nvPr/>
        </p:nvSpPr>
        <p:spPr>
          <a:xfrm>
            <a:off x="-192010" y="4671009"/>
            <a:ext cx="948442" cy="243264"/>
          </a:xfrm>
          <a:prstGeom prst="rect">
            <a:avLst/>
          </a:prstGeom>
          <a:noFill/>
          <a:ln>
            <a:noFill/>
          </a:ln>
        </p:spPr>
        <p:txBody>
          <a:bodyPr spcFirstLastPara="1" wrap="square" lIns="68575" tIns="34275" rIns="68575" bIns="34275" anchor="ctr" anchorCtr="0">
            <a:normAutofit/>
          </a:bodyPr>
          <a:lstStyle/>
          <a:p>
            <a:pPr marL="0" marR="0" lvl="0" indent="0" algn="r" rtl="0">
              <a:lnSpc>
                <a:spcPct val="100000"/>
              </a:lnSpc>
              <a:spcBef>
                <a:spcPts val="0"/>
              </a:spcBef>
              <a:spcAft>
                <a:spcPts val="0"/>
              </a:spcAft>
              <a:buClr>
                <a:srgbClr val="000000"/>
              </a:buClr>
              <a:buSzPts val="792"/>
              <a:buFont typeface="Arial"/>
              <a:buNone/>
            </a:pPr>
            <a:fld id="{00000000-1234-1234-1234-123412341234}" type="slidenum">
              <a:rPr lang="en-US" sz="792" b="1" i="0" u="none" strike="noStrike" cap="none">
                <a:solidFill>
                  <a:srgbClr val="A49D96"/>
                </a:solidFill>
                <a:latin typeface="Arial"/>
                <a:ea typeface="Arial"/>
                <a:cs typeface="Arial"/>
                <a:sym typeface="Arial"/>
              </a:rPr>
              <a:t>7</a:t>
            </a:fld>
            <a:endParaRPr sz="900" b="1" i="0" u="none" strike="noStrike" cap="none">
              <a:solidFill>
                <a:srgbClr val="A49D96"/>
              </a:solidFill>
              <a:latin typeface="Arial"/>
              <a:ea typeface="Arial"/>
              <a:cs typeface="Arial"/>
              <a:sym typeface="Arial"/>
            </a:endParaRPr>
          </a:p>
        </p:txBody>
      </p:sp>
      <p:sp>
        <p:nvSpPr>
          <p:cNvPr id="170" name="Google Shape;170;p4"/>
          <p:cNvSpPr txBox="1"/>
          <p:nvPr/>
        </p:nvSpPr>
        <p:spPr>
          <a:xfrm>
            <a:off x="1817666" y="3318823"/>
            <a:ext cx="3276848" cy="933549"/>
          </a:xfrm>
          <a:prstGeom prst="rect">
            <a:avLst/>
          </a:prstGeom>
          <a:noFill/>
          <a:ln>
            <a:noFill/>
          </a:ln>
        </p:spPr>
        <p:txBody>
          <a:bodyPr spcFirstLastPara="1" wrap="square" lIns="91425" tIns="45700" rIns="91425" bIns="45700" anchor="t" anchorCtr="0">
            <a:spAutoFit/>
          </a:bodyPr>
          <a:lstStyle/>
          <a:p>
            <a:pPr marL="226314" marR="0" lvl="0" indent="-150875" algn="l" rtl="0">
              <a:lnSpc>
                <a:spcPct val="100000"/>
              </a:lnSpc>
              <a:spcBef>
                <a:spcPts val="0"/>
              </a:spcBef>
              <a:spcAft>
                <a:spcPts val="0"/>
              </a:spcAft>
              <a:buClr>
                <a:srgbClr val="413C38"/>
              </a:buClr>
              <a:buSzPts val="1200"/>
              <a:buFont typeface="Arial"/>
              <a:buChar char="•"/>
            </a:pPr>
            <a:r>
              <a:rPr lang="en-US" sz="1200" b="0" i="0" u="none" strike="noStrike" cap="none" dirty="0">
                <a:solidFill>
                  <a:srgbClr val="413C38"/>
                </a:solidFill>
                <a:latin typeface="Arial"/>
                <a:ea typeface="Arial"/>
                <a:cs typeface="Arial"/>
                <a:sym typeface="Arial"/>
              </a:rPr>
              <a:t>Data quantity: 5 million records</a:t>
            </a:r>
            <a:r>
              <a:rPr lang="en-US" sz="1200" dirty="0">
                <a:solidFill>
                  <a:srgbClr val="413C38"/>
                </a:solidFill>
              </a:rPr>
              <a:t>,</a:t>
            </a:r>
            <a:r>
              <a:rPr lang="zh-CN" altLang="en-US" sz="1200" dirty="0">
                <a:solidFill>
                  <a:srgbClr val="413C38"/>
                </a:solidFill>
              </a:rPr>
              <a:t> </a:t>
            </a:r>
            <a:r>
              <a:rPr lang="en-US" altLang="zh-CN" sz="1200" dirty="0">
                <a:solidFill>
                  <a:srgbClr val="413C38"/>
                </a:solidFill>
              </a:rPr>
              <a:t>cleaned</a:t>
            </a:r>
            <a:r>
              <a:rPr lang="zh-CN" altLang="en-US" sz="1200" dirty="0">
                <a:solidFill>
                  <a:srgbClr val="413C38"/>
                </a:solidFill>
              </a:rPr>
              <a:t> </a:t>
            </a:r>
            <a:r>
              <a:rPr lang="en-US" altLang="zh-CN" sz="1200" dirty="0">
                <a:solidFill>
                  <a:srgbClr val="413C38"/>
                </a:solidFill>
              </a:rPr>
              <a:t>and combined from 1 billion records</a:t>
            </a:r>
            <a:endParaRPr sz="1400" b="0" i="0" u="none" strike="noStrike" cap="none" dirty="0">
              <a:solidFill>
                <a:srgbClr val="000000"/>
              </a:solidFill>
              <a:latin typeface="Arial"/>
              <a:ea typeface="Arial"/>
              <a:cs typeface="Arial"/>
              <a:sym typeface="Arial"/>
            </a:endParaRPr>
          </a:p>
          <a:p>
            <a:pPr marL="226314" marR="0" lvl="0" indent="-150875" algn="l" rtl="0">
              <a:lnSpc>
                <a:spcPct val="100000"/>
              </a:lnSpc>
              <a:spcBef>
                <a:spcPts val="396"/>
              </a:spcBef>
              <a:spcAft>
                <a:spcPts val="0"/>
              </a:spcAft>
              <a:buClr>
                <a:srgbClr val="413C38"/>
              </a:buClr>
              <a:buSzPts val="1200"/>
              <a:buFont typeface="Arial"/>
              <a:buChar char="•"/>
            </a:pPr>
            <a:r>
              <a:rPr lang="en-US" sz="1200" b="0" i="0" u="none" strike="noStrike" cap="none" dirty="0">
                <a:solidFill>
                  <a:srgbClr val="413C38"/>
                </a:solidFill>
                <a:latin typeface="Arial"/>
                <a:ea typeface="Arial"/>
                <a:cs typeface="Arial"/>
                <a:sym typeface="Arial"/>
              </a:rPr>
              <a:t>Sample Quantity: 91,402 patients</a:t>
            </a:r>
            <a:endParaRPr sz="1400" b="0" i="0" u="none" strike="noStrike" cap="none" dirty="0">
              <a:solidFill>
                <a:srgbClr val="000000"/>
              </a:solidFill>
              <a:latin typeface="Arial"/>
              <a:ea typeface="Arial"/>
              <a:cs typeface="Arial"/>
              <a:sym typeface="Arial"/>
            </a:endParaRPr>
          </a:p>
          <a:p>
            <a:pPr marL="226314" marR="0" lvl="0" indent="-150875" algn="l" rtl="0">
              <a:lnSpc>
                <a:spcPct val="100000"/>
              </a:lnSpc>
              <a:spcBef>
                <a:spcPts val="396"/>
              </a:spcBef>
              <a:spcAft>
                <a:spcPts val="0"/>
              </a:spcAft>
              <a:buClr>
                <a:srgbClr val="413C38"/>
              </a:buClr>
              <a:buSzPts val="1200"/>
              <a:buFont typeface="Arial"/>
              <a:buChar char="•"/>
            </a:pPr>
            <a:r>
              <a:rPr lang="en-US" sz="1200" b="0" i="0" u="none" strike="noStrike" cap="none" dirty="0">
                <a:solidFill>
                  <a:srgbClr val="413C38"/>
                </a:solidFill>
                <a:latin typeface="Arial"/>
                <a:ea typeface="Arial"/>
                <a:cs typeface="Arial"/>
                <a:sym typeface="Arial"/>
              </a:rPr>
              <a:t>Time window: 2016 to 2023</a:t>
            </a:r>
            <a:endParaRPr sz="1200" b="0" i="0" u="none" strike="noStrike" cap="none" dirty="0">
              <a:solidFill>
                <a:srgbClr val="413C38"/>
              </a:solidFill>
              <a:latin typeface="Arial"/>
              <a:ea typeface="Arial"/>
              <a:cs typeface="Arial"/>
              <a:sym typeface="Arial"/>
            </a:endParaRPr>
          </a:p>
        </p:txBody>
      </p:sp>
      <p:pic>
        <p:nvPicPr>
          <p:cNvPr id="171" name="Google Shape;171;p4" descr="A screenshot of a computer&#10;&#10;Description automatically generated"/>
          <p:cNvPicPr preferRelativeResize="0"/>
          <p:nvPr/>
        </p:nvPicPr>
        <p:blipFill rotWithShape="1">
          <a:blip r:embed="rId3">
            <a:alphaModFix/>
          </a:blip>
          <a:srcRect/>
          <a:stretch/>
        </p:blipFill>
        <p:spPr>
          <a:xfrm>
            <a:off x="1177872" y="1108445"/>
            <a:ext cx="7529343" cy="194508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g2a1380c5f26_0_63"/>
          <p:cNvSpPr txBox="1">
            <a:spLocks noGrp="1"/>
          </p:cNvSpPr>
          <p:nvPr>
            <p:ph type="title"/>
          </p:nvPr>
        </p:nvSpPr>
        <p:spPr>
          <a:xfrm>
            <a:off x="484731" y="36730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Model Design Process</a:t>
            </a:r>
            <a:endParaRPr/>
          </a:p>
        </p:txBody>
      </p:sp>
      <p:sp>
        <p:nvSpPr>
          <p:cNvPr id="747" name="Google Shape;747;g2a1380c5f26_0_63"/>
          <p:cNvSpPr txBox="1">
            <a:spLocks noGrp="1"/>
          </p:cNvSpPr>
          <p:nvPr>
            <p:ph type="body" idx="1"/>
          </p:nvPr>
        </p:nvSpPr>
        <p:spPr>
          <a:xfrm>
            <a:off x="491319" y="1108445"/>
            <a:ext cx="8307900" cy="3485100"/>
          </a:xfrm>
          <a:prstGeom prst="rect">
            <a:avLst/>
          </a:prstGeom>
          <a:noFill/>
          <a:ln>
            <a:noFill/>
          </a:ln>
        </p:spPr>
        <p:txBody>
          <a:bodyPr spcFirstLastPara="1" wrap="square" lIns="0" tIns="0" rIns="0" bIns="0" anchor="t" anchorCtr="0">
            <a:noAutofit/>
          </a:bodyPr>
          <a:lstStyle/>
          <a:p>
            <a:pPr marL="457200" lvl="0" indent="-330200" algn="l" rtl="0">
              <a:lnSpc>
                <a:spcPct val="100000"/>
              </a:lnSpc>
              <a:spcBef>
                <a:spcPts val="1400"/>
              </a:spcBef>
              <a:spcAft>
                <a:spcPts val="0"/>
              </a:spcAft>
              <a:buSzPts val="1600"/>
              <a:buAutoNum type="arabicPeriod"/>
            </a:pPr>
            <a:r>
              <a:rPr lang="en-US" sz="1600"/>
              <a:t>Start with what data we have</a:t>
            </a:r>
            <a:endParaRPr sz="1600"/>
          </a:p>
          <a:p>
            <a:pPr marL="457200" lvl="0" indent="-330200" algn="l" rtl="0">
              <a:lnSpc>
                <a:spcPct val="100000"/>
              </a:lnSpc>
              <a:spcBef>
                <a:spcPts val="0"/>
              </a:spcBef>
              <a:spcAft>
                <a:spcPts val="0"/>
              </a:spcAft>
              <a:buSzPts val="1600"/>
              <a:buAutoNum type="arabicPeriod"/>
            </a:pPr>
            <a:r>
              <a:rPr lang="en-US" sz="1600"/>
              <a:t>According to the data traits and distributions, we pick the model</a:t>
            </a:r>
            <a:endParaRPr sz="1600"/>
          </a:p>
          <a:p>
            <a:pPr marL="457200" lvl="0" indent="-330200" algn="l" rtl="0">
              <a:lnSpc>
                <a:spcPct val="100000"/>
              </a:lnSpc>
              <a:spcBef>
                <a:spcPts val="0"/>
              </a:spcBef>
              <a:spcAft>
                <a:spcPts val="0"/>
              </a:spcAft>
              <a:buSzPts val="1600"/>
              <a:buAutoNum type="arabicPeriod"/>
            </a:pPr>
            <a:r>
              <a:rPr lang="en-US" sz="1600"/>
              <a:t>Run the appropriate model and optimize model results</a:t>
            </a:r>
            <a:endParaRPr sz="1600"/>
          </a:p>
          <a:p>
            <a:pPr marL="0" lvl="0" indent="0" algn="l" rtl="0">
              <a:lnSpc>
                <a:spcPct val="100000"/>
              </a:lnSpc>
              <a:spcBef>
                <a:spcPts val="1400"/>
              </a:spcBef>
              <a:spcAft>
                <a:spcPts val="0"/>
              </a:spcAft>
              <a:buSzPts val="1800"/>
              <a:buNone/>
            </a:pPr>
            <a:endParaRPr sz="1600"/>
          </a:p>
          <a:p>
            <a:pPr marL="0" lvl="0" indent="0" algn="l" rtl="0">
              <a:lnSpc>
                <a:spcPct val="100000"/>
              </a:lnSpc>
              <a:spcBef>
                <a:spcPts val="1400"/>
              </a:spcBef>
              <a:spcAft>
                <a:spcPts val="0"/>
              </a:spcAft>
              <a:buSzPts val="1800"/>
              <a:buNone/>
            </a:pPr>
            <a:r>
              <a:rPr lang="en-US" sz="1600"/>
              <a:t>Choose a Model:</a:t>
            </a:r>
            <a:endParaRPr sz="1600"/>
          </a:p>
          <a:p>
            <a:pPr marL="457200" lvl="0" indent="-330200" algn="l" rtl="0">
              <a:lnSpc>
                <a:spcPct val="100000"/>
              </a:lnSpc>
              <a:spcBef>
                <a:spcPts val="1400"/>
              </a:spcBef>
              <a:spcAft>
                <a:spcPts val="0"/>
              </a:spcAft>
              <a:buSzPts val="1600"/>
              <a:buChar char="●"/>
            </a:pPr>
            <a:r>
              <a:rPr lang="en-US" sz="1600"/>
              <a:t>Consider the nature of the problem (classification etc.).</a:t>
            </a:r>
            <a:endParaRPr sz="1600"/>
          </a:p>
          <a:p>
            <a:pPr marL="457200" lvl="0" indent="-330200" algn="l" rtl="0">
              <a:lnSpc>
                <a:spcPct val="100000"/>
              </a:lnSpc>
              <a:spcBef>
                <a:spcPts val="0"/>
              </a:spcBef>
              <a:spcAft>
                <a:spcPts val="0"/>
              </a:spcAft>
              <a:buSzPts val="1600"/>
              <a:buChar char="●"/>
            </a:pPr>
            <a:r>
              <a:rPr lang="en-US" sz="1600"/>
              <a:t>Consider the size of the dataset.</a:t>
            </a:r>
            <a:endParaRPr sz="1600"/>
          </a:p>
          <a:p>
            <a:pPr marL="457200" lvl="0" indent="-330200" algn="l" rtl="0">
              <a:lnSpc>
                <a:spcPct val="100000"/>
              </a:lnSpc>
              <a:spcBef>
                <a:spcPts val="0"/>
              </a:spcBef>
              <a:spcAft>
                <a:spcPts val="0"/>
              </a:spcAft>
              <a:buSzPts val="1600"/>
              <a:buChar char="●"/>
            </a:pPr>
            <a:r>
              <a:rPr lang="en-US" sz="1600"/>
              <a:t>Choose models based on the </a:t>
            </a:r>
            <a:r>
              <a:rPr lang="en-US" sz="1600" u="sng"/>
              <a:t>characteristics of your data</a:t>
            </a:r>
            <a:r>
              <a:rPr lang="en-US" sz="1600"/>
              <a:t> (linear models for linear relationships, tree-based models for non-linear relationships, etc.)</a:t>
            </a:r>
            <a:endParaRPr sz="1600"/>
          </a:p>
          <a:p>
            <a:pPr marL="0" lvl="0" indent="0" algn="l" rtl="0">
              <a:lnSpc>
                <a:spcPct val="100000"/>
              </a:lnSpc>
              <a:spcBef>
                <a:spcPts val="1400"/>
              </a:spcBef>
              <a:spcAft>
                <a:spcPts val="0"/>
              </a:spcAft>
              <a:buSzPts val="1800"/>
              <a:buNone/>
            </a:pPr>
            <a:endParaRPr sz="1600"/>
          </a:p>
          <a:p>
            <a:pPr marL="0" lvl="0" indent="0" algn="l" rtl="0">
              <a:lnSpc>
                <a:spcPct val="100000"/>
              </a:lnSpc>
              <a:spcBef>
                <a:spcPts val="1400"/>
              </a:spcBef>
              <a:spcAft>
                <a:spcPts val="0"/>
              </a:spcAft>
              <a:buSzPts val="1800"/>
              <a:buNone/>
            </a:pPr>
            <a:endParaRPr sz="1600"/>
          </a:p>
        </p:txBody>
      </p:sp>
      <p:sp>
        <p:nvSpPr>
          <p:cNvPr id="748" name="Google Shape;748;g2a1380c5f26_0_63"/>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g2a22035105a_1_24"/>
          <p:cNvSpPr txBox="1">
            <a:spLocks noGrp="1"/>
          </p:cNvSpPr>
          <p:nvPr>
            <p:ph type="title"/>
          </p:nvPr>
        </p:nvSpPr>
        <p:spPr>
          <a:xfrm>
            <a:off x="411456" y="2169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Data Problems</a:t>
            </a:r>
            <a:endParaRPr/>
          </a:p>
        </p:txBody>
      </p:sp>
      <p:sp>
        <p:nvSpPr>
          <p:cNvPr id="755" name="Google Shape;755;g2a22035105a_1_24"/>
          <p:cNvSpPr txBox="1">
            <a:spLocks noGrp="1"/>
          </p:cNvSpPr>
          <p:nvPr>
            <p:ph type="body" idx="1"/>
          </p:nvPr>
        </p:nvSpPr>
        <p:spPr>
          <a:xfrm>
            <a:off x="491319" y="622145"/>
            <a:ext cx="83079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sz="1200"/>
              <a:t>Since we have none of the 23 key columns in the article’s data set,  we need to replicate and create all the key columns by ourselves.</a:t>
            </a:r>
            <a:endParaRPr sz="1200"/>
          </a:p>
          <a:p>
            <a:pPr marL="0" lvl="0" indent="0" algn="l" rtl="0">
              <a:lnSpc>
                <a:spcPct val="100000"/>
              </a:lnSpc>
              <a:spcBef>
                <a:spcPts val="1400"/>
              </a:spcBef>
              <a:spcAft>
                <a:spcPts val="0"/>
              </a:spcAft>
              <a:buSzPts val="1800"/>
              <a:buNone/>
            </a:pPr>
            <a:r>
              <a:rPr lang="en-US" sz="1200"/>
              <a:t>We have very messy raw data and have none of the key categories they are using in our database.</a:t>
            </a:r>
            <a:endParaRPr sz="1200"/>
          </a:p>
          <a:p>
            <a:pPr marL="0" lvl="0" indent="0" algn="l" rtl="0">
              <a:lnSpc>
                <a:spcPct val="100000"/>
              </a:lnSpc>
              <a:spcBef>
                <a:spcPts val="1400"/>
              </a:spcBef>
              <a:spcAft>
                <a:spcPts val="0"/>
              </a:spcAft>
              <a:buSzPts val="1800"/>
              <a:buNone/>
            </a:pPr>
            <a:endParaRPr sz="1200"/>
          </a:p>
          <a:p>
            <a:pPr marL="0" lvl="0" indent="0" algn="l" rtl="0">
              <a:lnSpc>
                <a:spcPct val="100000"/>
              </a:lnSpc>
              <a:spcBef>
                <a:spcPts val="0"/>
              </a:spcBef>
              <a:spcAft>
                <a:spcPts val="0"/>
              </a:spcAft>
              <a:buSzPts val="1800"/>
              <a:buNone/>
            </a:pPr>
            <a:r>
              <a:rPr lang="en-US" sz="1200"/>
              <a:t>Specifically:</a:t>
            </a:r>
            <a:endParaRPr sz="1200"/>
          </a:p>
          <a:p>
            <a:pPr marL="0" lvl="0" indent="0" algn="l" rtl="0">
              <a:lnSpc>
                <a:spcPct val="100000"/>
              </a:lnSpc>
              <a:spcBef>
                <a:spcPts val="0"/>
              </a:spcBef>
              <a:spcAft>
                <a:spcPts val="0"/>
              </a:spcAft>
              <a:buSzPts val="1800"/>
              <a:buNone/>
            </a:pPr>
            <a:endParaRPr sz="1200"/>
          </a:p>
          <a:p>
            <a:pPr marL="457200" lvl="0" indent="-304800" algn="l" rtl="0">
              <a:lnSpc>
                <a:spcPct val="115000"/>
              </a:lnSpc>
              <a:spcBef>
                <a:spcPts val="0"/>
              </a:spcBef>
              <a:spcAft>
                <a:spcPts val="0"/>
              </a:spcAft>
              <a:buSzPts val="1200"/>
              <a:buChar char="●"/>
            </a:pPr>
            <a:r>
              <a:rPr lang="en-US" sz="1200"/>
              <a:t>We can see a patient dead, but no mark reason of dead. So we need to make assumption that patient dead from the disease before the death date</a:t>
            </a:r>
            <a:endParaRPr sz="1200"/>
          </a:p>
          <a:p>
            <a:pPr marL="457200" lvl="0" indent="0" algn="l" rtl="0">
              <a:lnSpc>
                <a:spcPct val="115000"/>
              </a:lnSpc>
              <a:spcBef>
                <a:spcPts val="0"/>
              </a:spcBef>
              <a:spcAft>
                <a:spcPts val="0"/>
              </a:spcAft>
              <a:buSzPts val="1800"/>
              <a:buNone/>
            </a:pPr>
            <a:endParaRPr sz="1200"/>
          </a:p>
          <a:p>
            <a:pPr marL="457200" lvl="0" indent="-304800" algn="l" rtl="0">
              <a:lnSpc>
                <a:spcPct val="115000"/>
              </a:lnSpc>
              <a:spcBef>
                <a:spcPts val="0"/>
              </a:spcBef>
              <a:spcAft>
                <a:spcPts val="0"/>
              </a:spcAft>
              <a:buSzPts val="1200"/>
              <a:buChar char="●"/>
            </a:pPr>
            <a:r>
              <a:rPr lang="en-US" sz="1200"/>
              <a:t>We assume relapse will use the exact same disease name from before</a:t>
            </a:r>
            <a:endParaRPr sz="1200"/>
          </a:p>
          <a:p>
            <a:pPr marL="457200" lvl="0" indent="0" algn="l" rtl="0">
              <a:lnSpc>
                <a:spcPct val="115000"/>
              </a:lnSpc>
              <a:spcBef>
                <a:spcPts val="0"/>
              </a:spcBef>
              <a:spcAft>
                <a:spcPts val="0"/>
              </a:spcAft>
              <a:buSzPts val="1800"/>
              <a:buNone/>
            </a:pPr>
            <a:endParaRPr sz="1200"/>
          </a:p>
          <a:p>
            <a:pPr marL="457200" lvl="0" indent="-304800" algn="l" rtl="0">
              <a:lnSpc>
                <a:spcPct val="115000"/>
              </a:lnSpc>
              <a:spcBef>
                <a:spcPts val="0"/>
              </a:spcBef>
              <a:spcAft>
                <a:spcPts val="0"/>
              </a:spcAft>
              <a:buSzPts val="1200"/>
              <a:buChar char="●"/>
            </a:pPr>
            <a:r>
              <a:rPr lang="en-US" sz="1200"/>
              <a:t>We assume the closest date we can get represent the true status of the corresponding cancer and disease.</a:t>
            </a:r>
            <a:endParaRPr sz="1200"/>
          </a:p>
          <a:p>
            <a:pPr marL="457200" lvl="0" indent="0" algn="l" rtl="0">
              <a:lnSpc>
                <a:spcPct val="115000"/>
              </a:lnSpc>
              <a:spcBef>
                <a:spcPts val="0"/>
              </a:spcBef>
              <a:spcAft>
                <a:spcPts val="0"/>
              </a:spcAft>
              <a:buSzPts val="1800"/>
              <a:buNone/>
            </a:pPr>
            <a:endParaRPr sz="1200"/>
          </a:p>
          <a:p>
            <a:pPr marL="457200" lvl="0" indent="-304800" algn="l" rtl="0">
              <a:lnSpc>
                <a:spcPct val="115000"/>
              </a:lnSpc>
              <a:spcBef>
                <a:spcPts val="0"/>
              </a:spcBef>
              <a:spcAft>
                <a:spcPts val="0"/>
              </a:spcAft>
              <a:buSzPts val="1200"/>
              <a:buChar char="●"/>
            </a:pPr>
            <a:r>
              <a:rPr lang="en-US" sz="1200"/>
              <a:t>No clear grouping or differentiation showed in the article.</a:t>
            </a:r>
            <a:endParaRPr sz="1200"/>
          </a:p>
          <a:p>
            <a:pPr marL="457200" lvl="0" indent="0" algn="l" rtl="0">
              <a:lnSpc>
                <a:spcPct val="115000"/>
              </a:lnSpc>
              <a:spcBef>
                <a:spcPts val="0"/>
              </a:spcBef>
              <a:spcAft>
                <a:spcPts val="0"/>
              </a:spcAft>
              <a:buSzPts val="1800"/>
              <a:buNone/>
            </a:pPr>
            <a:endParaRPr sz="1200"/>
          </a:p>
          <a:p>
            <a:pPr marL="457200" lvl="0" indent="-304800" algn="l" rtl="0">
              <a:lnSpc>
                <a:spcPct val="115000"/>
              </a:lnSpc>
              <a:spcBef>
                <a:spcPts val="0"/>
              </a:spcBef>
              <a:spcAft>
                <a:spcPts val="0"/>
              </a:spcAft>
              <a:buSzPts val="1200"/>
              <a:buChar char="●"/>
            </a:pPr>
            <a:r>
              <a:rPr lang="en-US" sz="1200"/>
              <a:t>No specific time recorded for relapse and remission.</a:t>
            </a:r>
            <a:endParaRPr sz="1200"/>
          </a:p>
          <a:p>
            <a:pPr marL="457200" lvl="0" indent="0" algn="l" rtl="0">
              <a:lnSpc>
                <a:spcPct val="115000"/>
              </a:lnSpc>
              <a:spcBef>
                <a:spcPts val="0"/>
              </a:spcBef>
              <a:spcAft>
                <a:spcPts val="0"/>
              </a:spcAft>
              <a:buSzPts val="1800"/>
              <a:buNone/>
            </a:pPr>
            <a:endParaRPr sz="1200"/>
          </a:p>
          <a:p>
            <a:pPr marL="457200" lvl="0" indent="-304800" algn="l" rtl="0">
              <a:lnSpc>
                <a:spcPct val="115000"/>
              </a:lnSpc>
              <a:spcBef>
                <a:spcPts val="0"/>
              </a:spcBef>
              <a:spcAft>
                <a:spcPts val="0"/>
              </a:spcAft>
              <a:buSzPts val="1200"/>
              <a:buChar char="●"/>
            </a:pPr>
            <a:r>
              <a:rPr lang="en-US" sz="1200"/>
              <a:t>No risk factors we can evaluate our patients for.</a:t>
            </a:r>
            <a:endParaRPr sz="1200"/>
          </a:p>
          <a:p>
            <a:pPr marL="0" lvl="0" indent="0" algn="l" rtl="0">
              <a:lnSpc>
                <a:spcPct val="100000"/>
              </a:lnSpc>
              <a:spcBef>
                <a:spcPts val="1400"/>
              </a:spcBef>
              <a:spcAft>
                <a:spcPts val="0"/>
              </a:spcAft>
              <a:buSzPts val="1800"/>
              <a:buNone/>
            </a:pPr>
            <a:endParaRPr sz="1200"/>
          </a:p>
          <a:p>
            <a:pPr marL="0" lvl="0" indent="0" algn="l" rtl="0">
              <a:lnSpc>
                <a:spcPct val="100000"/>
              </a:lnSpc>
              <a:spcBef>
                <a:spcPts val="1400"/>
              </a:spcBef>
              <a:spcAft>
                <a:spcPts val="0"/>
              </a:spcAft>
              <a:buSzPts val="1800"/>
              <a:buNone/>
            </a:pPr>
            <a:endParaRPr sz="1200"/>
          </a:p>
          <a:p>
            <a:pPr marL="0" lvl="0" indent="0" algn="l" rtl="0">
              <a:lnSpc>
                <a:spcPct val="100000"/>
              </a:lnSpc>
              <a:spcBef>
                <a:spcPts val="1400"/>
              </a:spcBef>
              <a:spcAft>
                <a:spcPts val="0"/>
              </a:spcAft>
              <a:buSzPts val="1800"/>
              <a:buNone/>
            </a:pPr>
            <a:endParaRPr sz="1200"/>
          </a:p>
        </p:txBody>
      </p:sp>
      <p:sp>
        <p:nvSpPr>
          <p:cNvPr id="756" name="Google Shape;756;g2a22035105a_1_24"/>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g2a22035105a_0_63"/>
          <p:cNvSpPr txBox="1">
            <a:spLocks noGrp="1"/>
          </p:cNvSpPr>
          <p:nvPr>
            <p:ph type="title"/>
          </p:nvPr>
        </p:nvSpPr>
        <p:spPr>
          <a:xfrm>
            <a:off x="411481" y="5143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Data Traits</a:t>
            </a:r>
            <a:endParaRPr/>
          </a:p>
        </p:txBody>
      </p:sp>
      <p:sp>
        <p:nvSpPr>
          <p:cNvPr id="763" name="Google Shape;763;g2a22035105a_0_63"/>
          <p:cNvSpPr txBox="1">
            <a:spLocks noGrp="1"/>
          </p:cNvSpPr>
          <p:nvPr>
            <p:ph type="body" idx="1"/>
          </p:nvPr>
        </p:nvSpPr>
        <p:spPr>
          <a:xfrm>
            <a:off x="491324" y="1108450"/>
            <a:ext cx="71790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sz="1600"/>
              <a:t>Dataset in the article:</a:t>
            </a:r>
            <a:endParaRPr sz="1600"/>
          </a:p>
          <a:p>
            <a:pPr marL="457200" lvl="0" indent="-330200" algn="l" rtl="0">
              <a:lnSpc>
                <a:spcPct val="100000"/>
              </a:lnSpc>
              <a:spcBef>
                <a:spcPts val="1400"/>
              </a:spcBef>
              <a:spcAft>
                <a:spcPts val="0"/>
              </a:spcAft>
              <a:buSzPts val="1600"/>
              <a:buChar char="●"/>
            </a:pPr>
            <a:r>
              <a:rPr lang="en-US" sz="1600"/>
              <a:t>time specific columns features</a:t>
            </a:r>
            <a:endParaRPr sz="1600"/>
          </a:p>
          <a:p>
            <a:pPr marL="457200" lvl="0" indent="-330200" algn="l" rtl="0">
              <a:lnSpc>
                <a:spcPct val="100000"/>
              </a:lnSpc>
              <a:spcBef>
                <a:spcPts val="0"/>
              </a:spcBef>
              <a:spcAft>
                <a:spcPts val="0"/>
              </a:spcAft>
              <a:buSzPts val="1600"/>
              <a:buChar char="●"/>
            </a:pPr>
            <a:r>
              <a:rPr lang="en-US" sz="1600"/>
              <a:t>classifications for different disease and capture all the situations</a:t>
            </a:r>
            <a:endParaRPr sz="1600"/>
          </a:p>
          <a:p>
            <a:pPr marL="0" lvl="0" indent="0" algn="l" rtl="0">
              <a:lnSpc>
                <a:spcPct val="100000"/>
              </a:lnSpc>
              <a:spcBef>
                <a:spcPts val="1400"/>
              </a:spcBef>
              <a:spcAft>
                <a:spcPts val="0"/>
              </a:spcAft>
              <a:buSzPts val="1800"/>
              <a:buNone/>
            </a:pPr>
            <a:endParaRPr sz="1600"/>
          </a:p>
          <a:p>
            <a:pPr marL="0" lvl="0" indent="0" algn="l" rtl="0">
              <a:lnSpc>
                <a:spcPct val="100000"/>
              </a:lnSpc>
              <a:spcBef>
                <a:spcPts val="1400"/>
              </a:spcBef>
              <a:spcAft>
                <a:spcPts val="0"/>
              </a:spcAft>
              <a:buSzPts val="1800"/>
              <a:buNone/>
            </a:pPr>
            <a:r>
              <a:rPr lang="en-US" sz="1600"/>
              <a:t>Anderson data:</a:t>
            </a:r>
            <a:endParaRPr sz="1600"/>
          </a:p>
          <a:p>
            <a:pPr marL="457200" lvl="0" indent="-330200" algn="l" rtl="0">
              <a:lnSpc>
                <a:spcPct val="100000"/>
              </a:lnSpc>
              <a:spcBef>
                <a:spcPts val="1400"/>
              </a:spcBef>
              <a:spcAft>
                <a:spcPts val="0"/>
              </a:spcAft>
              <a:buSzPts val="1600"/>
              <a:buChar char="●"/>
            </a:pPr>
            <a:r>
              <a:rPr lang="en-US" sz="1600"/>
              <a:t>not much time columns to replicate multiple disease classifications probability variation results.</a:t>
            </a:r>
            <a:endParaRPr sz="1600"/>
          </a:p>
          <a:p>
            <a:pPr marL="457200" lvl="0" indent="-330200" algn="l" rtl="0">
              <a:lnSpc>
                <a:spcPct val="100000"/>
              </a:lnSpc>
              <a:spcBef>
                <a:spcPts val="0"/>
              </a:spcBef>
              <a:spcAft>
                <a:spcPts val="0"/>
              </a:spcAft>
              <a:buSzPts val="1600"/>
              <a:buChar char="●"/>
            </a:pPr>
            <a:r>
              <a:rPr lang="en-US" sz="1600"/>
              <a:t>Cannot be captured for all cancer cases and would not be a unified result</a:t>
            </a:r>
            <a:endParaRPr sz="1600"/>
          </a:p>
        </p:txBody>
      </p:sp>
      <p:sp>
        <p:nvSpPr>
          <p:cNvPr id="764" name="Google Shape;764;g2a22035105a_0_63"/>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g2a22035105a_1_0"/>
          <p:cNvSpPr txBox="1">
            <a:spLocks noGrp="1"/>
          </p:cNvSpPr>
          <p:nvPr>
            <p:ph type="title"/>
          </p:nvPr>
        </p:nvSpPr>
        <p:spPr>
          <a:xfrm>
            <a:off x="411481" y="5143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Additional Features Design</a:t>
            </a:r>
            <a:endParaRPr/>
          </a:p>
        </p:txBody>
      </p:sp>
      <p:sp>
        <p:nvSpPr>
          <p:cNvPr id="771" name="Google Shape;771;g2a22035105a_1_0"/>
          <p:cNvSpPr txBox="1">
            <a:spLocks noGrp="1"/>
          </p:cNvSpPr>
          <p:nvPr>
            <p:ph type="body" idx="1"/>
          </p:nvPr>
        </p:nvSpPr>
        <p:spPr>
          <a:xfrm>
            <a:off x="491325" y="1108450"/>
            <a:ext cx="85419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sz="1300"/>
              <a:t>Inherited, behavioral/lifestyle, environmental risk factors and comorbid conditions:</a:t>
            </a:r>
            <a:endParaRPr sz="1300"/>
          </a:p>
          <a:p>
            <a:pPr marL="0" lvl="0" indent="0" algn="l" rtl="0">
              <a:lnSpc>
                <a:spcPct val="100000"/>
              </a:lnSpc>
              <a:spcBef>
                <a:spcPts val="0"/>
              </a:spcBef>
              <a:spcAft>
                <a:spcPts val="0"/>
              </a:spcAft>
              <a:buSzPts val="1800"/>
              <a:buNone/>
            </a:pPr>
            <a:endParaRPr sz="1300"/>
          </a:p>
          <a:p>
            <a:pPr marL="457200" lvl="0" indent="-311150" algn="l" rtl="0">
              <a:lnSpc>
                <a:spcPct val="100000"/>
              </a:lnSpc>
              <a:spcBef>
                <a:spcPts val="0"/>
              </a:spcBef>
              <a:spcAft>
                <a:spcPts val="0"/>
              </a:spcAft>
              <a:buSzPts val="1300"/>
              <a:buChar char="●"/>
            </a:pPr>
            <a:r>
              <a:rPr lang="en-US" sz="1300"/>
              <a:t>tMN several blood indicators do not change</a:t>
            </a:r>
            <a:endParaRPr sz="1300"/>
          </a:p>
          <a:p>
            <a:pPr marL="457200" lvl="0" indent="0" algn="l" rtl="0">
              <a:lnSpc>
                <a:spcPct val="100000"/>
              </a:lnSpc>
              <a:spcBef>
                <a:spcPts val="0"/>
              </a:spcBef>
              <a:spcAft>
                <a:spcPts val="0"/>
              </a:spcAft>
              <a:buSzPts val="1800"/>
              <a:buNone/>
            </a:pPr>
            <a:endParaRPr sz="1300"/>
          </a:p>
          <a:p>
            <a:pPr marL="457200" lvl="0" indent="-311150" algn="l" rtl="0">
              <a:lnSpc>
                <a:spcPct val="100000"/>
              </a:lnSpc>
              <a:spcBef>
                <a:spcPts val="0"/>
              </a:spcBef>
              <a:spcAft>
                <a:spcPts val="0"/>
              </a:spcAft>
              <a:buSzPts val="1300"/>
              <a:buChar char="●"/>
            </a:pPr>
            <a:r>
              <a:rPr lang="en-US" sz="1300"/>
              <a:t>Age, background disease, gender, allergy (Inherited)</a:t>
            </a:r>
            <a:endParaRPr sz="1300"/>
          </a:p>
          <a:p>
            <a:pPr marL="457200" lvl="0" indent="0" algn="l" rtl="0">
              <a:lnSpc>
                <a:spcPct val="100000"/>
              </a:lnSpc>
              <a:spcBef>
                <a:spcPts val="0"/>
              </a:spcBef>
              <a:spcAft>
                <a:spcPts val="0"/>
              </a:spcAft>
              <a:buSzPts val="1800"/>
              <a:buNone/>
            </a:pPr>
            <a:endParaRPr sz="1300"/>
          </a:p>
          <a:p>
            <a:pPr marL="457200" lvl="0" indent="-311150" algn="l" rtl="0">
              <a:lnSpc>
                <a:spcPct val="100000"/>
              </a:lnSpc>
              <a:spcBef>
                <a:spcPts val="0"/>
              </a:spcBef>
              <a:spcAft>
                <a:spcPts val="0"/>
              </a:spcAft>
              <a:buSzPts val="1300"/>
              <a:buChar char="●"/>
            </a:pPr>
            <a:r>
              <a:rPr lang="en-US" sz="1300"/>
              <a:t>Smoking, germline variation, obesity (BMI) (disease related), blood pressure (Unhealthy lifestyle)</a:t>
            </a:r>
            <a:endParaRPr sz="1300"/>
          </a:p>
          <a:p>
            <a:pPr marL="457200" lvl="0" indent="0" algn="l" rtl="0">
              <a:lnSpc>
                <a:spcPct val="100000"/>
              </a:lnSpc>
              <a:spcBef>
                <a:spcPts val="0"/>
              </a:spcBef>
              <a:spcAft>
                <a:spcPts val="0"/>
              </a:spcAft>
              <a:buSzPts val="1800"/>
              <a:buNone/>
            </a:pPr>
            <a:endParaRPr sz="1300"/>
          </a:p>
          <a:p>
            <a:pPr marL="457200" lvl="0" indent="-311150" algn="l" rtl="0">
              <a:lnSpc>
                <a:spcPct val="100000"/>
              </a:lnSpc>
              <a:spcBef>
                <a:spcPts val="0"/>
              </a:spcBef>
              <a:spcAft>
                <a:spcPts val="0"/>
              </a:spcAft>
              <a:buSzPts val="1300"/>
              <a:buChar char="●"/>
            </a:pPr>
            <a:r>
              <a:rPr lang="en-US" sz="1300"/>
              <a:t>Chemotherapy type, frequency and time, and the relevant medication usage. (Chemical factor/inducement)</a:t>
            </a:r>
            <a:endParaRPr sz="1300"/>
          </a:p>
          <a:p>
            <a:pPr marL="457200" lvl="0" indent="0" algn="l" rtl="0">
              <a:lnSpc>
                <a:spcPct val="100000"/>
              </a:lnSpc>
              <a:spcBef>
                <a:spcPts val="0"/>
              </a:spcBef>
              <a:spcAft>
                <a:spcPts val="0"/>
              </a:spcAft>
              <a:buSzPts val="1800"/>
              <a:buNone/>
            </a:pPr>
            <a:endParaRPr sz="1300"/>
          </a:p>
          <a:p>
            <a:pPr marL="457200" lvl="0" indent="-311150" algn="l" rtl="0">
              <a:lnSpc>
                <a:spcPct val="100000"/>
              </a:lnSpc>
              <a:spcBef>
                <a:spcPts val="0"/>
              </a:spcBef>
              <a:spcAft>
                <a:spcPts val="0"/>
              </a:spcAft>
              <a:buSzPts val="1300"/>
              <a:buChar char="●"/>
            </a:pPr>
            <a:r>
              <a:rPr lang="en-US" sz="1300"/>
              <a:t>Relevant diseases related to Hematopoietic stem cells (HSCs) change or CHIP early stage before Leukemia (Propagating inflammation, accelerating cardiovascular disease, co-morbidities, hematologic cancers, atherosclerotic cardiovascular diseases, inflammatory conditions, premature menopause, HIV)</a:t>
            </a:r>
            <a:endParaRPr sz="1300"/>
          </a:p>
        </p:txBody>
      </p:sp>
      <p:sp>
        <p:nvSpPr>
          <p:cNvPr id="772" name="Google Shape;772;g2a22035105a_1_0"/>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g2a22035105a_0_33"/>
          <p:cNvSpPr txBox="1">
            <a:spLocks noGrp="1"/>
          </p:cNvSpPr>
          <p:nvPr>
            <p:ph type="body" idx="1"/>
          </p:nvPr>
        </p:nvSpPr>
        <p:spPr>
          <a:xfrm>
            <a:off x="191050" y="-2"/>
            <a:ext cx="8307900" cy="4567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sz="1400"/>
              <a:t>1. Non-remission Death:</a:t>
            </a:r>
            <a:endParaRPr sz="1400"/>
          </a:p>
          <a:p>
            <a:pPr marL="914400" lvl="0" indent="-317500" algn="l" rtl="0">
              <a:lnSpc>
                <a:spcPct val="100000"/>
              </a:lnSpc>
              <a:spcBef>
                <a:spcPts val="0"/>
              </a:spcBef>
              <a:spcAft>
                <a:spcPts val="0"/>
              </a:spcAft>
              <a:buSzPts val="1400"/>
              <a:buChar char="●"/>
            </a:pPr>
            <a:r>
              <a:rPr lang="en-US" sz="1400"/>
              <a:t>Death without remission from their own cancer</a:t>
            </a:r>
            <a:endParaRPr sz="1400"/>
          </a:p>
          <a:p>
            <a:pPr marL="914400" lvl="0" indent="-317500" algn="l" rtl="0">
              <a:lnSpc>
                <a:spcPct val="100000"/>
              </a:lnSpc>
              <a:spcBef>
                <a:spcPts val="0"/>
              </a:spcBef>
              <a:spcAft>
                <a:spcPts val="0"/>
              </a:spcAft>
              <a:buSzPts val="1400"/>
              <a:buChar char="●"/>
            </a:pPr>
            <a:r>
              <a:rPr lang="en-US" sz="1400"/>
              <a:t>all cancer patients</a:t>
            </a:r>
            <a:endParaRPr sz="1400"/>
          </a:p>
          <a:p>
            <a:pPr marL="914400" lvl="0" indent="-317500" algn="l" rtl="0">
              <a:lnSpc>
                <a:spcPct val="100000"/>
              </a:lnSpc>
              <a:spcBef>
                <a:spcPts val="0"/>
              </a:spcBef>
              <a:spcAft>
                <a:spcPts val="0"/>
              </a:spcAft>
              <a:buSzPts val="1400"/>
              <a:buChar char="●"/>
            </a:pPr>
            <a:r>
              <a:rPr lang="en-US" sz="1400"/>
              <a:t>can first dead from their own cancers</a:t>
            </a:r>
            <a:endParaRPr sz="1400"/>
          </a:p>
          <a:p>
            <a:pPr marL="0" lvl="0" indent="0" algn="l" rtl="0">
              <a:lnSpc>
                <a:spcPct val="100000"/>
              </a:lnSpc>
              <a:spcBef>
                <a:spcPts val="0"/>
              </a:spcBef>
              <a:spcAft>
                <a:spcPts val="0"/>
              </a:spcAft>
              <a:buClr>
                <a:schemeClr val="dk1"/>
              </a:buClr>
              <a:buSzPts val="1800"/>
              <a:buNone/>
            </a:pPr>
            <a:endParaRPr sz="1400"/>
          </a:p>
          <a:p>
            <a:pPr marL="0" lvl="0" indent="0" algn="l" rtl="0">
              <a:lnSpc>
                <a:spcPct val="100000"/>
              </a:lnSpc>
              <a:spcBef>
                <a:spcPts val="0"/>
              </a:spcBef>
              <a:spcAft>
                <a:spcPts val="0"/>
              </a:spcAft>
              <a:buClr>
                <a:schemeClr val="dk1"/>
              </a:buClr>
              <a:buSzPts val="1800"/>
              <a:buNone/>
            </a:pPr>
            <a:r>
              <a:rPr lang="en-US" sz="1400"/>
              <a:t>2. Non-relapse deaths:</a:t>
            </a:r>
            <a:endParaRPr sz="1400"/>
          </a:p>
          <a:p>
            <a:pPr marL="914400" lvl="0" indent="-317500" algn="l" rtl="0">
              <a:lnSpc>
                <a:spcPct val="100000"/>
              </a:lnSpc>
              <a:spcBef>
                <a:spcPts val="0"/>
              </a:spcBef>
              <a:spcAft>
                <a:spcPts val="0"/>
              </a:spcAft>
              <a:buSzPts val="1400"/>
              <a:buChar char="●"/>
            </a:pPr>
            <a:r>
              <a:rPr lang="en-US" sz="1400"/>
              <a:t>remission from their own cancer but die from other cancer or diseases (Non-tMN diseases)</a:t>
            </a:r>
            <a:endParaRPr sz="1400"/>
          </a:p>
          <a:p>
            <a:pPr marL="914400" lvl="0" indent="-317500" algn="l" rtl="0">
              <a:lnSpc>
                <a:spcPct val="100000"/>
              </a:lnSpc>
              <a:spcBef>
                <a:spcPts val="0"/>
              </a:spcBef>
              <a:spcAft>
                <a:spcPts val="0"/>
              </a:spcAft>
              <a:buSzPts val="1400"/>
              <a:buChar char="●"/>
            </a:pPr>
            <a:r>
              <a:rPr lang="en-US" sz="1400"/>
              <a:t>cancers can be in remission, but dead from other possibilities</a:t>
            </a:r>
            <a:endParaRPr sz="1400"/>
          </a:p>
          <a:p>
            <a:pPr marL="0" lvl="0" indent="0" algn="l" rtl="0">
              <a:lnSpc>
                <a:spcPct val="100000"/>
              </a:lnSpc>
              <a:spcBef>
                <a:spcPts val="0"/>
              </a:spcBef>
              <a:spcAft>
                <a:spcPts val="0"/>
              </a:spcAft>
              <a:buClr>
                <a:schemeClr val="dk1"/>
              </a:buClr>
              <a:buSzPts val="1800"/>
              <a:buNone/>
            </a:pPr>
            <a:endParaRPr sz="1400"/>
          </a:p>
          <a:p>
            <a:pPr marL="0" lvl="0" indent="0" algn="l" rtl="0">
              <a:lnSpc>
                <a:spcPct val="100000"/>
              </a:lnSpc>
              <a:spcBef>
                <a:spcPts val="0"/>
              </a:spcBef>
              <a:spcAft>
                <a:spcPts val="0"/>
              </a:spcAft>
              <a:buClr>
                <a:schemeClr val="dk1"/>
              </a:buClr>
              <a:buSzPts val="1800"/>
              <a:buNone/>
            </a:pPr>
            <a:r>
              <a:rPr lang="en-US" sz="1400"/>
              <a:t>3. Relapse death</a:t>
            </a:r>
            <a:endParaRPr sz="1400"/>
          </a:p>
          <a:p>
            <a:pPr marL="914400" lvl="0" indent="-317500" algn="l" rtl="0">
              <a:lnSpc>
                <a:spcPct val="100000"/>
              </a:lnSpc>
              <a:spcBef>
                <a:spcPts val="0"/>
              </a:spcBef>
              <a:spcAft>
                <a:spcPts val="0"/>
              </a:spcAft>
              <a:buSzPts val="1400"/>
              <a:buChar char="●"/>
            </a:pPr>
            <a:r>
              <a:rPr lang="en-US" sz="1400"/>
              <a:t>develop Tmn LATER</a:t>
            </a:r>
            <a:endParaRPr sz="1400"/>
          </a:p>
          <a:p>
            <a:pPr marL="914400" lvl="0" indent="-317500" algn="l" rtl="0">
              <a:lnSpc>
                <a:spcPct val="100000"/>
              </a:lnSpc>
              <a:spcBef>
                <a:spcPts val="0"/>
              </a:spcBef>
              <a:spcAft>
                <a:spcPts val="0"/>
              </a:spcAft>
              <a:buSzPts val="1400"/>
              <a:buChar char="●"/>
            </a:pPr>
            <a:r>
              <a:rPr lang="en-US" sz="1400"/>
              <a:t>REPLAP IS TMN, and dead from tMN</a:t>
            </a:r>
            <a:endParaRPr sz="1400"/>
          </a:p>
          <a:p>
            <a:pPr marL="0" lvl="0" indent="0" algn="l" rtl="0">
              <a:lnSpc>
                <a:spcPct val="100000"/>
              </a:lnSpc>
              <a:spcBef>
                <a:spcPts val="0"/>
              </a:spcBef>
              <a:spcAft>
                <a:spcPts val="0"/>
              </a:spcAft>
              <a:buClr>
                <a:schemeClr val="dk1"/>
              </a:buClr>
              <a:buSzPts val="1800"/>
              <a:buNone/>
            </a:pPr>
            <a:endParaRPr sz="1400"/>
          </a:p>
          <a:p>
            <a:pPr marL="0" lvl="0" indent="0" algn="l" rtl="0">
              <a:lnSpc>
                <a:spcPct val="100000"/>
              </a:lnSpc>
              <a:spcBef>
                <a:spcPts val="0"/>
              </a:spcBef>
              <a:spcAft>
                <a:spcPts val="0"/>
              </a:spcAft>
              <a:buClr>
                <a:schemeClr val="dk1"/>
              </a:buClr>
              <a:buSzPts val="1800"/>
              <a:buNone/>
            </a:pPr>
            <a:r>
              <a:rPr lang="en-US" sz="1400"/>
              <a:t>what is their chances of diagnosis</a:t>
            </a:r>
            <a:endParaRPr sz="1400"/>
          </a:p>
          <a:p>
            <a:pPr marL="0" lvl="0" indent="0" algn="l" rtl="0">
              <a:lnSpc>
                <a:spcPct val="100000"/>
              </a:lnSpc>
              <a:spcBef>
                <a:spcPts val="0"/>
              </a:spcBef>
              <a:spcAft>
                <a:spcPts val="0"/>
              </a:spcAft>
              <a:buClr>
                <a:schemeClr val="dk1"/>
              </a:buClr>
              <a:buSzPts val="1800"/>
              <a:buNone/>
            </a:pPr>
            <a:r>
              <a:rPr lang="en-US" sz="1400"/>
              <a:t>when would they die from tmn</a:t>
            </a:r>
            <a:endParaRPr sz="1400"/>
          </a:p>
          <a:p>
            <a:pPr marL="0" lvl="0" indent="0" algn="l" rtl="0">
              <a:lnSpc>
                <a:spcPct val="100000"/>
              </a:lnSpc>
              <a:spcBef>
                <a:spcPts val="0"/>
              </a:spcBef>
              <a:spcAft>
                <a:spcPts val="0"/>
              </a:spcAft>
              <a:buClr>
                <a:schemeClr val="dk1"/>
              </a:buClr>
              <a:buSzPts val="1800"/>
              <a:buNone/>
            </a:pPr>
            <a:endParaRPr sz="1400"/>
          </a:p>
          <a:p>
            <a:pPr marL="0" lvl="0" indent="0" algn="l" rtl="0">
              <a:lnSpc>
                <a:spcPct val="100000"/>
              </a:lnSpc>
              <a:spcBef>
                <a:spcPts val="0"/>
              </a:spcBef>
              <a:spcAft>
                <a:spcPts val="0"/>
              </a:spcAft>
              <a:buClr>
                <a:schemeClr val="dk1"/>
              </a:buClr>
              <a:buSzPts val="1800"/>
              <a:buNone/>
            </a:pPr>
            <a:r>
              <a:rPr lang="en-US" sz="1400"/>
              <a:t>4. did not develop and alive (could be middle process)</a:t>
            </a:r>
            <a:endParaRPr sz="1400"/>
          </a:p>
          <a:p>
            <a:pPr marL="0" lvl="0" indent="0" algn="l" rtl="0">
              <a:lnSpc>
                <a:spcPct val="100000"/>
              </a:lnSpc>
              <a:spcBef>
                <a:spcPts val="0"/>
              </a:spcBef>
              <a:spcAft>
                <a:spcPts val="0"/>
              </a:spcAft>
              <a:buClr>
                <a:schemeClr val="dk1"/>
              </a:buClr>
              <a:buSzPts val="1800"/>
              <a:buNone/>
            </a:pPr>
            <a:endParaRPr sz="1400"/>
          </a:p>
          <a:p>
            <a:pPr marL="0" lvl="0" indent="0" algn="l" rtl="0">
              <a:lnSpc>
                <a:spcPct val="100000"/>
              </a:lnSpc>
              <a:spcBef>
                <a:spcPts val="0"/>
              </a:spcBef>
              <a:spcAft>
                <a:spcPts val="0"/>
              </a:spcAft>
              <a:buClr>
                <a:schemeClr val="dk1"/>
              </a:buClr>
              <a:buSzPts val="1800"/>
              <a:buNone/>
            </a:pPr>
            <a:r>
              <a:rPr lang="en-US" sz="1400"/>
              <a:t>5. alive without complete remission</a:t>
            </a:r>
            <a:endParaRPr sz="1400"/>
          </a:p>
          <a:p>
            <a:pPr marL="914400" lvl="0" indent="-317500" algn="l" rtl="0">
              <a:lnSpc>
                <a:spcPct val="100000"/>
              </a:lnSpc>
              <a:spcBef>
                <a:spcPts val="0"/>
              </a:spcBef>
              <a:spcAft>
                <a:spcPts val="0"/>
              </a:spcAft>
              <a:buSzPts val="1400"/>
              <a:buChar char="●"/>
            </a:pPr>
            <a:r>
              <a:rPr lang="en-US" sz="1400"/>
              <a:t>cancer still active but did not dead,</a:t>
            </a:r>
            <a:endParaRPr sz="1400"/>
          </a:p>
          <a:p>
            <a:pPr marL="914400" lvl="0" indent="-317500" algn="l" rtl="0">
              <a:lnSpc>
                <a:spcPct val="100000"/>
              </a:lnSpc>
              <a:spcBef>
                <a:spcPts val="0"/>
              </a:spcBef>
              <a:spcAft>
                <a:spcPts val="0"/>
              </a:spcAft>
              <a:buSzPts val="1400"/>
              <a:buChar char="●"/>
            </a:pPr>
            <a:r>
              <a:rPr lang="en-US" sz="1400"/>
              <a:t>and no tMN development</a:t>
            </a:r>
            <a:endParaRPr sz="1400"/>
          </a:p>
          <a:p>
            <a:pPr marL="0" lvl="0" indent="0" algn="l" rtl="0">
              <a:lnSpc>
                <a:spcPct val="100000"/>
              </a:lnSpc>
              <a:spcBef>
                <a:spcPts val="0"/>
              </a:spcBef>
              <a:spcAft>
                <a:spcPts val="0"/>
              </a:spcAft>
              <a:buClr>
                <a:schemeClr val="dk1"/>
              </a:buClr>
              <a:buSzPts val="1800"/>
              <a:buNone/>
            </a:pPr>
            <a:endParaRPr sz="1400"/>
          </a:p>
        </p:txBody>
      </p:sp>
      <p:sp>
        <p:nvSpPr>
          <p:cNvPr id="786" name="Google Shape;786;g2a22035105a_0_33"/>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74</a:t>
            </a:fld>
            <a:endParaRPr/>
          </a:p>
        </p:txBody>
      </p:sp>
      <p:pic>
        <p:nvPicPr>
          <p:cNvPr id="787" name="Google Shape;787;g2a22035105a_0_33"/>
          <p:cNvPicPr preferRelativeResize="0"/>
          <p:nvPr/>
        </p:nvPicPr>
        <p:blipFill rotWithShape="1">
          <a:blip r:embed="rId3">
            <a:alphaModFix/>
          </a:blip>
          <a:srcRect/>
          <a:stretch/>
        </p:blipFill>
        <p:spPr>
          <a:xfrm>
            <a:off x="5498700" y="1738325"/>
            <a:ext cx="3198125" cy="28694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24"/>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endParaRPr/>
          </a:p>
        </p:txBody>
      </p:sp>
      <p:sp>
        <p:nvSpPr>
          <p:cNvPr id="793" name="Google Shape;793;p24"/>
          <p:cNvSpPr txBox="1">
            <a:spLocks noGrp="1"/>
          </p:cNvSpPr>
          <p:nvPr>
            <p:ph type="body" idx="1"/>
          </p:nvPr>
        </p:nvSpPr>
        <p:spPr>
          <a:xfrm>
            <a:off x="491319" y="1108445"/>
            <a:ext cx="8307936" cy="348498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r>
              <a:rPr lang="en-US"/>
              <a:t>time component</a:t>
            </a:r>
            <a:endParaRPr/>
          </a:p>
          <a:p>
            <a:pPr marL="0" lvl="0" indent="0" algn="l" rtl="0">
              <a:lnSpc>
                <a:spcPct val="100000"/>
              </a:lnSpc>
              <a:spcBef>
                <a:spcPts val="0"/>
              </a:spcBef>
              <a:spcAft>
                <a:spcPts val="0"/>
              </a:spcAft>
              <a:buClr>
                <a:schemeClr val="dk1"/>
              </a:buClr>
              <a:buSzPts val="1800"/>
              <a:buNone/>
            </a:pPr>
            <a:endParaRPr/>
          </a:p>
          <a:p>
            <a:pPr marL="0" lvl="0" indent="0" algn="l" rtl="0">
              <a:lnSpc>
                <a:spcPct val="100000"/>
              </a:lnSpc>
              <a:spcBef>
                <a:spcPts val="0"/>
              </a:spcBef>
              <a:spcAft>
                <a:spcPts val="0"/>
              </a:spcAft>
              <a:buClr>
                <a:schemeClr val="dk1"/>
              </a:buClr>
              <a:buSzPts val="1800"/>
              <a:buNone/>
            </a:pPr>
            <a:endParaRPr/>
          </a:p>
        </p:txBody>
      </p:sp>
      <p:sp>
        <p:nvSpPr>
          <p:cNvPr id="794" name="Google Shape;794;p24"/>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75</a:t>
            </a:fld>
            <a:endParaRPr/>
          </a:p>
        </p:txBody>
      </p:sp>
      <p:pic>
        <p:nvPicPr>
          <p:cNvPr id="795" name="Google Shape;795;p24"/>
          <p:cNvPicPr preferRelativeResize="0"/>
          <p:nvPr/>
        </p:nvPicPr>
        <p:blipFill rotWithShape="1">
          <a:blip r:embed="rId3">
            <a:alphaModFix/>
          </a:blip>
          <a:srcRect/>
          <a:stretch/>
        </p:blipFill>
        <p:spPr>
          <a:xfrm>
            <a:off x="411475" y="1417629"/>
            <a:ext cx="5580075" cy="264319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25"/>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endParaRPr/>
          </a:p>
        </p:txBody>
      </p:sp>
      <p:sp>
        <p:nvSpPr>
          <p:cNvPr id="801" name="Google Shape;801;p25"/>
          <p:cNvSpPr txBox="1">
            <a:spLocks noGrp="1"/>
          </p:cNvSpPr>
          <p:nvPr>
            <p:ph type="body" idx="1"/>
          </p:nvPr>
        </p:nvSpPr>
        <p:spPr>
          <a:xfrm>
            <a:off x="491319" y="1108445"/>
            <a:ext cx="8307936" cy="348498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endParaRPr/>
          </a:p>
        </p:txBody>
      </p:sp>
      <p:sp>
        <p:nvSpPr>
          <p:cNvPr id="802" name="Google Shape;802;p25"/>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76</a:t>
            </a:fld>
            <a:endParaRPr/>
          </a:p>
        </p:txBody>
      </p:sp>
      <p:pic>
        <p:nvPicPr>
          <p:cNvPr id="803" name="Google Shape;803;p25"/>
          <p:cNvPicPr preferRelativeResize="0"/>
          <p:nvPr/>
        </p:nvPicPr>
        <p:blipFill rotWithShape="1">
          <a:blip r:embed="rId3">
            <a:alphaModFix/>
          </a:blip>
          <a:srcRect/>
          <a:stretch/>
        </p:blipFill>
        <p:spPr>
          <a:xfrm>
            <a:off x="344745" y="458000"/>
            <a:ext cx="8396805" cy="42275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26"/>
          <p:cNvSpPr txBox="1">
            <a:spLocks noGrp="1"/>
          </p:cNvSpPr>
          <p:nvPr>
            <p:ph type="title"/>
          </p:nvPr>
        </p:nvSpPr>
        <p:spPr>
          <a:xfrm>
            <a:off x="404885" y="378532"/>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dirty="0"/>
              <a:t>Problems</a:t>
            </a:r>
            <a:endParaRPr dirty="0"/>
          </a:p>
        </p:txBody>
      </p:sp>
      <p:sp>
        <p:nvSpPr>
          <p:cNvPr id="809" name="Google Shape;809;p26"/>
          <p:cNvSpPr txBox="1">
            <a:spLocks noGrp="1"/>
          </p:cNvSpPr>
          <p:nvPr>
            <p:ph type="body" idx="1"/>
          </p:nvPr>
        </p:nvSpPr>
        <p:spPr>
          <a:xfrm>
            <a:off x="418025" y="829249"/>
            <a:ext cx="8307900" cy="3897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r>
              <a:rPr lang="en-US" dirty="0"/>
              <a:t>dead, not chance of develop the </a:t>
            </a:r>
            <a:r>
              <a:rPr lang="en-US" dirty="0" err="1"/>
              <a:t>tMNs</a:t>
            </a:r>
            <a:endParaRPr dirty="0"/>
          </a:p>
          <a:p>
            <a:pPr marL="0" lvl="0" indent="0" algn="l" rtl="0">
              <a:lnSpc>
                <a:spcPct val="100000"/>
              </a:lnSpc>
              <a:spcBef>
                <a:spcPts val="0"/>
              </a:spcBef>
              <a:spcAft>
                <a:spcPts val="0"/>
              </a:spcAft>
              <a:buClr>
                <a:schemeClr val="dk1"/>
              </a:buClr>
              <a:buSzPts val="1800"/>
              <a:buNone/>
            </a:pPr>
            <a:endParaRPr dirty="0"/>
          </a:p>
          <a:p>
            <a:pPr marL="0" lvl="0" indent="0" algn="l" rtl="0">
              <a:lnSpc>
                <a:spcPct val="100000"/>
              </a:lnSpc>
              <a:spcBef>
                <a:spcPts val="0"/>
              </a:spcBef>
              <a:spcAft>
                <a:spcPts val="0"/>
              </a:spcAft>
              <a:buClr>
                <a:schemeClr val="dk1"/>
              </a:buClr>
              <a:buSzPts val="1800"/>
              <a:buNone/>
            </a:pPr>
            <a:r>
              <a:rPr lang="en-US" dirty="0"/>
              <a:t>competing risk</a:t>
            </a:r>
            <a:endParaRPr dirty="0"/>
          </a:p>
          <a:p>
            <a:pPr marL="0" lvl="0" indent="0" algn="l" rtl="0">
              <a:lnSpc>
                <a:spcPct val="100000"/>
              </a:lnSpc>
              <a:spcBef>
                <a:spcPts val="0"/>
              </a:spcBef>
              <a:spcAft>
                <a:spcPts val="0"/>
              </a:spcAft>
              <a:buClr>
                <a:schemeClr val="dk1"/>
              </a:buClr>
              <a:buSzPts val="1800"/>
              <a:buNone/>
            </a:pPr>
            <a:endParaRPr dirty="0"/>
          </a:p>
          <a:p>
            <a:pPr marL="0" lvl="0" indent="0" algn="l" rtl="0">
              <a:lnSpc>
                <a:spcPct val="100000"/>
              </a:lnSpc>
              <a:spcBef>
                <a:spcPts val="0"/>
              </a:spcBef>
              <a:spcAft>
                <a:spcPts val="0"/>
              </a:spcAft>
              <a:buClr>
                <a:schemeClr val="dk1"/>
              </a:buClr>
              <a:buSzPts val="1800"/>
              <a:buNone/>
            </a:pPr>
            <a:r>
              <a:rPr lang="en-US" dirty="0"/>
              <a:t>don’t develop</a:t>
            </a:r>
            <a:endParaRPr dirty="0"/>
          </a:p>
          <a:p>
            <a:pPr marL="0" lvl="0" indent="0" algn="l" rtl="0">
              <a:lnSpc>
                <a:spcPct val="100000"/>
              </a:lnSpc>
              <a:spcBef>
                <a:spcPts val="0"/>
              </a:spcBef>
              <a:spcAft>
                <a:spcPts val="0"/>
              </a:spcAft>
              <a:buClr>
                <a:schemeClr val="dk1"/>
              </a:buClr>
              <a:buSzPts val="1800"/>
              <a:buNone/>
            </a:pPr>
            <a:r>
              <a:rPr lang="en-US" dirty="0"/>
              <a:t>dead too early</a:t>
            </a:r>
            <a:endParaRPr dirty="0"/>
          </a:p>
          <a:p>
            <a:pPr marL="0" lvl="0" indent="0" algn="l" rtl="0">
              <a:lnSpc>
                <a:spcPct val="100000"/>
              </a:lnSpc>
              <a:spcBef>
                <a:spcPts val="0"/>
              </a:spcBef>
              <a:spcAft>
                <a:spcPts val="0"/>
              </a:spcAft>
              <a:buClr>
                <a:schemeClr val="dk1"/>
              </a:buClr>
              <a:buSzPts val="1800"/>
              <a:buNone/>
            </a:pPr>
            <a:r>
              <a:rPr lang="en-US" dirty="0"/>
              <a:t>or really don’t have a </a:t>
            </a:r>
            <a:r>
              <a:rPr lang="en-US" dirty="0" err="1"/>
              <a:t>tMN</a:t>
            </a:r>
            <a:endParaRPr dirty="0"/>
          </a:p>
          <a:p>
            <a:pPr marL="0" lvl="0" indent="0" algn="l" rtl="0">
              <a:lnSpc>
                <a:spcPct val="100000"/>
              </a:lnSpc>
              <a:spcBef>
                <a:spcPts val="0"/>
              </a:spcBef>
              <a:spcAft>
                <a:spcPts val="0"/>
              </a:spcAft>
              <a:buClr>
                <a:schemeClr val="dk1"/>
              </a:buClr>
              <a:buSzPts val="1800"/>
              <a:buNone/>
            </a:pPr>
            <a:endParaRPr dirty="0"/>
          </a:p>
          <a:p>
            <a:pPr marL="0" lvl="0" indent="0" algn="l" rtl="0">
              <a:lnSpc>
                <a:spcPct val="100000"/>
              </a:lnSpc>
              <a:spcBef>
                <a:spcPts val="0"/>
              </a:spcBef>
              <a:spcAft>
                <a:spcPts val="0"/>
              </a:spcAft>
              <a:buClr>
                <a:schemeClr val="dk1"/>
              </a:buClr>
              <a:buSzPts val="1800"/>
              <a:buNone/>
            </a:pPr>
            <a:r>
              <a:rPr lang="en-US" dirty="0"/>
              <a:t>multi-stage model</a:t>
            </a:r>
            <a:endParaRPr dirty="0"/>
          </a:p>
          <a:p>
            <a:pPr marL="0" lvl="0" indent="0" algn="l" rtl="0">
              <a:lnSpc>
                <a:spcPct val="100000"/>
              </a:lnSpc>
              <a:spcBef>
                <a:spcPts val="0"/>
              </a:spcBef>
              <a:spcAft>
                <a:spcPts val="0"/>
              </a:spcAft>
              <a:buClr>
                <a:schemeClr val="dk1"/>
              </a:buClr>
              <a:buSzPts val="1800"/>
              <a:buNone/>
            </a:pPr>
            <a:endParaRPr dirty="0"/>
          </a:p>
          <a:p>
            <a:pPr marL="0" lvl="0" indent="0" algn="l" rtl="0">
              <a:lnSpc>
                <a:spcPct val="100000"/>
              </a:lnSpc>
              <a:spcBef>
                <a:spcPts val="0"/>
              </a:spcBef>
              <a:spcAft>
                <a:spcPts val="0"/>
              </a:spcAft>
              <a:buClr>
                <a:schemeClr val="dk1"/>
              </a:buClr>
              <a:buSzPts val="1800"/>
              <a:buNone/>
            </a:pPr>
            <a:r>
              <a:rPr lang="en-US" dirty="0"/>
              <a:t>get a first chemotherapy, </a:t>
            </a:r>
            <a:r>
              <a:rPr lang="en-US" dirty="0" err="1"/>
              <a:t>proabbility</a:t>
            </a:r>
            <a:r>
              <a:rPr lang="en-US" dirty="0"/>
              <a:t> of achieve remission or not and dead</a:t>
            </a:r>
            <a:endParaRPr dirty="0"/>
          </a:p>
          <a:p>
            <a:pPr marL="0" lvl="0" indent="0" algn="l" rtl="0">
              <a:lnSpc>
                <a:spcPct val="100000"/>
              </a:lnSpc>
              <a:spcBef>
                <a:spcPts val="0"/>
              </a:spcBef>
              <a:spcAft>
                <a:spcPts val="0"/>
              </a:spcAft>
              <a:buClr>
                <a:schemeClr val="dk1"/>
              </a:buClr>
              <a:buSzPts val="1800"/>
              <a:buNone/>
            </a:pPr>
            <a:r>
              <a:rPr lang="en-US" dirty="0"/>
              <a:t>once remission, relapse in the future. Dead from other disease.</a:t>
            </a:r>
            <a:endParaRPr dirty="0"/>
          </a:p>
          <a:p>
            <a:pPr marL="0" lvl="0" indent="0" algn="l" rtl="0">
              <a:lnSpc>
                <a:spcPct val="100000"/>
              </a:lnSpc>
              <a:spcBef>
                <a:spcPts val="0"/>
              </a:spcBef>
              <a:spcAft>
                <a:spcPts val="0"/>
              </a:spcAft>
              <a:buClr>
                <a:schemeClr val="dk1"/>
              </a:buClr>
              <a:buSzPts val="1800"/>
              <a:buNone/>
            </a:pPr>
            <a:r>
              <a:rPr lang="en-US" dirty="0"/>
              <a:t>dead from relapse</a:t>
            </a:r>
            <a:endParaRPr dirty="0"/>
          </a:p>
          <a:p>
            <a:pPr marL="0" lvl="0" indent="0" algn="l" rtl="0">
              <a:lnSpc>
                <a:spcPct val="100000"/>
              </a:lnSpc>
              <a:spcBef>
                <a:spcPts val="0"/>
              </a:spcBef>
              <a:spcAft>
                <a:spcPts val="0"/>
              </a:spcAft>
              <a:buClr>
                <a:schemeClr val="dk1"/>
              </a:buClr>
              <a:buSzPts val="1800"/>
              <a:buNone/>
            </a:pPr>
            <a:r>
              <a:rPr lang="en-US" dirty="0"/>
              <a:t>two years later, the chance of alive that disease leukemia comes </a:t>
            </a:r>
            <a:r>
              <a:rPr lang="en-US" dirty="0" err="1"/>
              <a:t>abck</a:t>
            </a:r>
            <a:r>
              <a:rPr lang="en-US" dirty="0"/>
              <a:t> as a </a:t>
            </a:r>
            <a:r>
              <a:rPr lang="en-US" dirty="0" err="1"/>
              <a:t>replapse</a:t>
            </a:r>
            <a:endParaRPr dirty="0"/>
          </a:p>
          <a:p>
            <a:pPr marL="0" lvl="0" indent="0" algn="l" rtl="0">
              <a:lnSpc>
                <a:spcPct val="100000"/>
              </a:lnSpc>
              <a:spcBef>
                <a:spcPts val="0"/>
              </a:spcBef>
              <a:spcAft>
                <a:spcPts val="0"/>
              </a:spcAft>
              <a:buClr>
                <a:schemeClr val="dk1"/>
              </a:buClr>
              <a:buSzPts val="1800"/>
              <a:buNone/>
            </a:pPr>
            <a:r>
              <a:rPr lang="en-US" dirty="0"/>
              <a:t>chance from leukemia coming back</a:t>
            </a:r>
            <a:endParaRPr dirty="0"/>
          </a:p>
        </p:txBody>
      </p:sp>
      <p:sp>
        <p:nvSpPr>
          <p:cNvPr id="810" name="Google Shape;810;p26"/>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g2625bedd3b8_0_2"/>
          <p:cNvSpPr txBox="1">
            <a:spLocks noGrp="1"/>
          </p:cNvSpPr>
          <p:nvPr>
            <p:ph type="body" idx="1"/>
          </p:nvPr>
        </p:nvSpPr>
        <p:spPr>
          <a:xfrm>
            <a:off x="127001" y="74300"/>
            <a:ext cx="83091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r>
              <a:rPr lang="en-US"/>
              <a:t>did not develop and alive</a:t>
            </a:r>
            <a:endParaRPr/>
          </a:p>
          <a:p>
            <a:pPr marL="0" lvl="0" indent="0" algn="l" rtl="0">
              <a:lnSpc>
                <a:spcPct val="100000"/>
              </a:lnSpc>
              <a:spcBef>
                <a:spcPts val="1400"/>
              </a:spcBef>
              <a:spcAft>
                <a:spcPts val="0"/>
              </a:spcAft>
              <a:buSzPts val="1800"/>
              <a:buNone/>
            </a:pPr>
            <a:r>
              <a:rPr lang="en-US"/>
              <a:t>alive without complete remission</a:t>
            </a:r>
            <a:endParaRPr/>
          </a:p>
          <a:p>
            <a:pPr marL="0" lvl="0" indent="0" algn="l" rtl="0">
              <a:lnSpc>
                <a:spcPct val="100000"/>
              </a:lnSpc>
              <a:spcBef>
                <a:spcPts val="1400"/>
              </a:spcBef>
              <a:spcAft>
                <a:spcPts val="0"/>
              </a:spcAft>
              <a:buSzPts val="1800"/>
              <a:buNone/>
            </a:pPr>
            <a:endParaRPr/>
          </a:p>
          <a:p>
            <a:pPr marL="0" lvl="0" indent="0" algn="l" rtl="0">
              <a:lnSpc>
                <a:spcPct val="100000"/>
              </a:lnSpc>
              <a:spcBef>
                <a:spcPts val="1400"/>
              </a:spcBef>
              <a:spcAft>
                <a:spcPts val="0"/>
              </a:spcAft>
              <a:buSzPts val="1800"/>
              <a:buNone/>
            </a:pPr>
            <a:r>
              <a:rPr lang="en-US"/>
              <a:t>cancer still active but did not dead,</a:t>
            </a:r>
            <a:endParaRPr/>
          </a:p>
          <a:p>
            <a:pPr marL="0" lvl="0" indent="0" algn="l" rtl="0">
              <a:lnSpc>
                <a:spcPct val="100000"/>
              </a:lnSpc>
              <a:spcBef>
                <a:spcPts val="1400"/>
              </a:spcBef>
              <a:spcAft>
                <a:spcPts val="0"/>
              </a:spcAft>
              <a:buSzPts val="1800"/>
              <a:buNone/>
            </a:pPr>
            <a:r>
              <a:rPr lang="en-US"/>
              <a:t>and no tMN development</a:t>
            </a:r>
            <a:endParaRPr/>
          </a:p>
          <a:p>
            <a:pPr marL="0" lvl="0" indent="0" algn="l" rtl="0">
              <a:lnSpc>
                <a:spcPct val="100000"/>
              </a:lnSpc>
              <a:spcBef>
                <a:spcPts val="1400"/>
              </a:spcBef>
              <a:spcAft>
                <a:spcPts val="0"/>
              </a:spcAft>
              <a:buSzPts val="1800"/>
              <a:buNone/>
            </a:pPr>
            <a:endParaRPr/>
          </a:p>
          <a:p>
            <a:pPr marL="0" lvl="0" indent="0" algn="l" rtl="0">
              <a:lnSpc>
                <a:spcPct val="100000"/>
              </a:lnSpc>
              <a:spcBef>
                <a:spcPts val="1400"/>
              </a:spcBef>
              <a:spcAft>
                <a:spcPts val="0"/>
              </a:spcAft>
              <a:buSzPts val="1800"/>
              <a:buNone/>
            </a:pPr>
            <a:endParaRPr/>
          </a:p>
        </p:txBody>
      </p:sp>
      <p:sp>
        <p:nvSpPr>
          <p:cNvPr id="817" name="Google Shape;817;g2625bedd3b8_0_2"/>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78</a:t>
            </a:fld>
            <a:endParaRPr/>
          </a:p>
        </p:txBody>
      </p:sp>
      <p:pic>
        <p:nvPicPr>
          <p:cNvPr id="818" name="Google Shape;818;g2625bedd3b8_0_2"/>
          <p:cNvPicPr preferRelativeResize="0"/>
          <p:nvPr/>
        </p:nvPicPr>
        <p:blipFill rotWithShape="1">
          <a:blip r:embed="rId3">
            <a:alphaModFix/>
          </a:blip>
          <a:srcRect/>
          <a:stretch/>
        </p:blipFill>
        <p:spPr>
          <a:xfrm>
            <a:off x="4239875" y="263649"/>
            <a:ext cx="4099074" cy="367782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g2625bedd3b8_0_10"/>
          <p:cNvSpPr txBox="1">
            <a:spLocks noGrp="1"/>
          </p:cNvSpPr>
          <p:nvPr>
            <p:ph type="title"/>
          </p:nvPr>
        </p:nvSpPr>
        <p:spPr>
          <a:xfrm>
            <a:off x="411481" y="5143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endParaRPr/>
          </a:p>
        </p:txBody>
      </p:sp>
      <p:sp>
        <p:nvSpPr>
          <p:cNvPr id="825" name="Google Shape;825;g2625bedd3b8_0_10"/>
          <p:cNvSpPr txBox="1">
            <a:spLocks noGrp="1"/>
          </p:cNvSpPr>
          <p:nvPr>
            <p:ph type="body" idx="1"/>
          </p:nvPr>
        </p:nvSpPr>
        <p:spPr>
          <a:xfrm>
            <a:off x="491319" y="1108445"/>
            <a:ext cx="83079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a:p>
        </p:txBody>
      </p:sp>
      <p:sp>
        <p:nvSpPr>
          <p:cNvPr id="826" name="Google Shape;826;g2625bedd3b8_0_10"/>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79</a:t>
            </a:fld>
            <a:endParaRPr/>
          </a:p>
        </p:txBody>
      </p:sp>
      <p:pic>
        <p:nvPicPr>
          <p:cNvPr id="827" name="Google Shape;827;g2625bedd3b8_0_10"/>
          <p:cNvPicPr preferRelativeResize="0"/>
          <p:nvPr/>
        </p:nvPicPr>
        <p:blipFill rotWithShape="1">
          <a:blip r:embed="rId3">
            <a:alphaModFix/>
          </a:blip>
          <a:srcRect/>
          <a:stretch/>
        </p:blipFill>
        <p:spPr>
          <a:xfrm>
            <a:off x="1228725" y="814388"/>
            <a:ext cx="6686550" cy="3514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Data Transform</a:t>
            </a:r>
            <a:endParaRPr/>
          </a:p>
        </p:txBody>
      </p:sp>
      <p:sp>
        <p:nvSpPr>
          <p:cNvPr id="177" name="Google Shape;177;p5"/>
          <p:cNvSpPr txBox="1">
            <a:spLocks noGrp="1"/>
          </p:cNvSpPr>
          <p:nvPr>
            <p:ph type="body" idx="2"/>
          </p:nvPr>
        </p:nvSpPr>
        <p:spPr>
          <a:xfrm>
            <a:off x="742357" y="3502526"/>
            <a:ext cx="3765474" cy="2347878"/>
          </a:xfrm>
          <a:prstGeom prst="rect">
            <a:avLst/>
          </a:prstGeom>
          <a:noFill/>
          <a:ln>
            <a:noFill/>
          </a:ln>
        </p:spPr>
        <p:txBody>
          <a:bodyPr spcFirstLastPara="1" wrap="square" lIns="0" tIns="0" rIns="0" bIns="0" anchor="t" anchorCtr="0">
            <a:noAutofit/>
          </a:bodyPr>
          <a:lstStyle/>
          <a:p>
            <a:pPr marL="285750" lvl="0" indent="-285750" algn="l" rtl="0">
              <a:lnSpc>
                <a:spcPct val="100000"/>
              </a:lnSpc>
              <a:spcBef>
                <a:spcPts val="0"/>
              </a:spcBef>
              <a:spcAft>
                <a:spcPts val="0"/>
              </a:spcAft>
              <a:buClr>
                <a:schemeClr val="dk1"/>
              </a:buClr>
              <a:buSzPts val="1200"/>
              <a:buFont typeface="Arial"/>
              <a:buChar char="•"/>
            </a:pPr>
            <a:r>
              <a:rPr lang="en-US" sz="1200"/>
              <a:t>Transform into column values</a:t>
            </a:r>
            <a:endParaRPr/>
          </a:p>
          <a:p>
            <a:pPr marL="285750" lvl="0" indent="-285750" algn="l" rtl="0">
              <a:lnSpc>
                <a:spcPct val="100000"/>
              </a:lnSpc>
              <a:spcBef>
                <a:spcPts val="1400"/>
              </a:spcBef>
              <a:spcAft>
                <a:spcPts val="0"/>
              </a:spcAft>
              <a:buClr>
                <a:schemeClr val="dk1"/>
              </a:buClr>
              <a:buSzPts val="1200"/>
              <a:buFont typeface="Arial"/>
              <a:buChar char="•"/>
            </a:pPr>
            <a:r>
              <a:rPr lang="en-US" sz="1200"/>
              <a:t>Add age and several indicators</a:t>
            </a:r>
            <a:endParaRPr/>
          </a:p>
          <a:p>
            <a:pPr marL="285750" lvl="0" indent="-285750" algn="l" rtl="0">
              <a:lnSpc>
                <a:spcPct val="100000"/>
              </a:lnSpc>
              <a:spcBef>
                <a:spcPts val="1400"/>
              </a:spcBef>
              <a:spcAft>
                <a:spcPts val="0"/>
              </a:spcAft>
              <a:buClr>
                <a:srgbClr val="413C38"/>
              </a:buClr>
              <a:buSzPts val="1200"/>
              <a:buFont typeface="Arial"/>
              <a:buChar char="•"/>
            </a:pPr>
            <a:r>
              <a:rPr lang="en-US" sz="1200">
                <a:solidFill>
                  <a:srgbClr val="413C38"/>
                </a:solidFill>
              </a:rPr>
              <a:t>Null value cleaning</a:t>
            </a:r>
            <a:endParaRPr/>
          </a:p>
          <a:p>
            <a:pPr marL="285750" lvl="0" indent="-196850" algn="l" rtl="0">
              <a:lnSpc>
                <a:spcPct val="100000"/>
              </a:lnSpc>
              <a:spcBef>
                <a:spcPts val="1400"/>
              </a:spcBef>
              <a:spcAft>
                <a:spcPts val="0"/>
              </a:spcAft>
              <a:buClr>
                <a:schemeClr val="dk1"/>
              </a:buClr>
              <a:buSzPts val="1400"/>
              <a:buFont typeface="Arial"/>
              <a:buNone/>
            </a:pPr>
            <a:endParaRPr sz="1400"/>
          </a:p>
          <a:p>
            <a:pPr marL="0" lvl="0" indent="0" algn="l" rtl="0">
              <a:lnSpc>
                <a:spcPct val="100000"/>
              </a:lnSpc>
              <a:spcBef>
                <a:spcPts val="1400"/>
              </a:spcBef>
              <a:spcAft>
                <a:spcPts val="0"/>
              </a:spcAft>
              <a:buClr>
                <a:schemeClr val="dk1"/>
              </a:buClr>
              <a:buSzPts val="1400"/>
              <a:buNone/>
            </a:pPr>
            <a:endParaRPr sz="1400"/>
          </a:p>
        </p:txBody>
      </p:sp>
      <p:sp>
        <p:nvSpPr>
          <p:cNvPr id="178" name="Google Shape;178;p5"/>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8</a:t>
            </a:fld>
            <a:endParaRPr/>
          </a:p>
        </p:txBody>
      </p:sp>
      <p:pic>
        <p:nvPicPr>
          <p:cNvPr id="179" name="Google Shape;179;p5" descr="A screenshot of a computer&#10;&#10;Description automatically generated"/>
          <p:cNvPicPr preferRelativeResize="0"/>
          <p:nvPr/>
        </p:nvPicPr>
        <p:blipFill rotWithShape="1">
          <a:blip r:embed="rId3">
            <a:alphaModFix/>
          </a:blip>
          <a:srcRect/>
          <a:stretch/>
        </p:blipFill>
        <p:spPr>
          <a:xfrm>
            <a:off x="485775" y="749864"/>
            <a:ext cx="6494212" cy="2634458"/>
          </a:xfrm>
          <a:prstGeom prst="rect">
            <a:avLst/>
          </a:prstGeom>
          <a:noFill/>
          <a:ln>
            <a:noFill/>
          </a:ln>
        </p:spPr>
      </p:pic>
      <p:pic>
        <p:nvPicPr>
          <p:cNvPr id="180" name="Google Shape;180;p5"/>
          <p:cNvPicPr preferRelativeResize="0"/>
          <p:nvPr/>
        </p:nvPicPr>
        <p:blipFill rotWithShape="1">
          <a:blip r:embed="rId4">
            <a:alphaModFix/>
          </a:blip>
          <a:srcRect/>
          <a:stretch/>
        </p:blipFill>
        <p:spPr>
          <a:xfrm>
            <a:off x="7236569" y="797989"/>
            <a:ext cx="1824507" cy="289141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27"/>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endParaRPr/>
          </a:p>
        </p:txBody>
      </p:sp>
      <p:sp>
        <p:nvSpPr>
          <p:cNvPr id="833" name="Google Shape;833;p27"/>
          <p:cNvSpPr txBox="1">
            <a:spLocks noGrp="1"/>
          </p:cNvSpPr>
          <p:nvPr>
            <p:ph type="body" idx="1"/>
          </p:nvPr>
        </p:nvSpPr>
        <p:spPr>
          <a:xfrm>
            <a:off x="491319" y="1108445"/>
            <a:ext cx="8307936" cy="348498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endParaRPr/>
          </a:p>
        </p:txBody>
      </p:sp>
      <p:sp>
        <p:nvSpPr>
          <p:cNvPr id="834" name="Google Shape;834;p27"/>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80</a:t>
            </a:fld>
            <a:endParaRPr/>
          </a:p>
        </p:txBody>
      </p:sp>
      <p:pic>
        <p:nvPicPr>
          <p:cNvPr id="835" name="Google Shape;835;p27"/>
          <p:cNvPicPr preferRelativeResize="0"/>
          <p:nvPr/>
        </p:nvPicPr>
        <p:blipFill rotWithShape="1">
          <a:blip r:embed="rId3">
            <a:alphaModFix/>
          </a:blip>
          <a:srcRect/>
          <a:stretch/>
        </p:blipFill>
        <p:spPr>
          <a:xfrm>
            <a:off x="441816" y="0"/>
            <a:ext cx="8260369" cy="514350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28"/>
          <p:cNvSpPr txBox="1">
            <a:spLocks noGrp="1"/>
          </p:cNvSpPr>
          <p:nvPr>
            <p:ph type="body" idx="1"/>
          </p:nvPr>
        </p:nvSpPr>
        <p:spPr>
          <a:xfrm>
            <a:off x="206900" y="-4177"/>
            <a:ext cx="8307900" cy="4567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sz="1400"/>
              <a:t>1. Non-remission Death:</a:t>
            </a:r>
            <a:endParaRPr sz="1400"/>
          </a:p>
          <a:p>
            <a:pPr marL="914400" lvl="0" indent="-317500" algn="l" rtl="0">
              <a:lnSpc>
                <a:spcPct val="100000"/>
              </a:lnSpc>
              <a:spcBef>
                <a:spcPts val="0"/>
              </a:spcBef>
              <a:spcAft>
                <a:spcPts val="0"/>
              </a:spcAft>
              <a:buSzPts val="1400"/>
              <a:buChar char="●"/>
            </a:pPr>
            <a:r>
              <a:rPr lang="en-US" sz="1400"/>
              <a:t>Death without remission from their own cancer</a:t>
            </a:r>
            <a:endParaRPr sz="1400"/>
          </a:p>
          <a:p>
            <a:pPr marL="914400" lvl="0" indent="-317500" algn="l" rtl="0">
              <a:lnSpc>
                <a:spcPct val="100000"/>
              </a:lnSpc>
              <a:spcBef>
                <a:spcPts val="0"/>
              </a:spcBef>
              <a:spcAft>
                <a:spcPts val="0"/>
              </a:spcAft>
              <a:buSzPts val="1400"/>
              <a:buChar char="●"/>
            </a:pPr>
            <a:r>
              <a:rPr lang="en-US" sz="1400"/>
              <a:t>all cancer patients</a:t>
            </a:r>
            <a:endParaRPr sz="1400"/>
          </a:p>
          <a:p>
            <a:pPr marL="914400" lvl="0" indent="-317500" algn="l" rtl="0">
              <a:lnSpc>
                <a:spcPct val="100000"/>
              </a:lnSpc>
              <a:spcBef>
                <a:spcPts val="0"/>
              </a:spcBef>
              <a:spcAft>
                <a:spcPts val="0"/>
              </a:spcAft>
              <a:buSzPts val="1400"/>
              <a:buChar char="●"/>
            </a:pPr>
            <a:r>
              <a:rPr lang="en-US" sz="1400"/>
              <a:t>can first dead from their own cancers</a:t>
            </a:r>
            <a:endParaRPr sz="1400"/>
          </a:p>
          <a:p>
            <a:pPr marL="0" lvl="0" indent="0" algn="l" rtl="0">
              <a:lnSpc>
                <a:spcPct val="100000"/>
              </a:lnSpc>
              <a:spcBef>
                <a:spcPts val="0"/>
              </a:spcBef>
              <a:spcAft>
                <a:spcPts val="0"/>
              </a:spcAft>
              <a:buClr>
                <a:schemeClr val="dk1"/>
              </a:buClr>
              <a:buSzPts val="1800"/>
              <a:buNone/>
            </a:pPr>
            <a:endParaRPr sz="1400"/>
          </a:p>
          <a:p>
            <a:pPr marL="0" lvl="0" indent="0" algn="l" rtl="0">
              <a:lnSpc>
                <a:spcPct val="100000"/>
              </a:lnSpc>
              <a:spcBef>
                <a:spcPts val="0"/>
              </a:spcBef>
              <a:spcAft>
                <a:spcPts val="0"/>
              </a:spcAft>
              <a:buClr>
                <a:schemeClr val="dk1"/>
              </a:buClr>
              <a:buSzPts val="1800"/>
              <a:buNone/>
            </a:pPr>
            <a:r>
              <a:rPr lang="en-US" sz="1400"/>
              <a:t>2. Non-relapse deaths:</a:t>
            </a:r>
            <a:endParaRPr sz="1400"/>
          </a:p>
          <a:p>
            <a:pPr marL="914400" lvl="0" indent="-317500" algn="l" rtl="0">
              <a:lnSpc>
                <a:spcPct val="100000"/>
              </a:lnSpc>
              <a:spcBef>
                <a:spcPts val="0"/>
              </a:spcBef>
              <a:spcAft>
                <a:spcPts val="0"/>
              </a:spcAft>
              <a:buSzPts val="1400"/>
              <a:buChar char="●"/>
            </a:pPr>
            <a:r>
              <a:rPr lang="en-US" sz="1400"/>
              <a:t>remission from their own cancer but die from other cancer or diseases (Non-tMN diseases)</a:t>
            </a:r>
            <a:endParaRPr sz="1400"/>
          </a:p>
          <a:p>
            <a:pPr marL="914400" lvl="0" indent="-317500" algn="l" rtl="0">
              <a:lnSpc>
                <a:spcPct val="100000"/>
              </a:lnSpc>
              <a:spcBef>
                <a:spcPts val="0"/>
              </a:spcBef>
              <a:spcAft>
                <a:spcPts val="0"/>
              </a:spcAft>
              <a:buSzPts val="1400"/>
              <a:buChar char="●"/>
            </a:pPr>
            <a:r>
              <a:rPr lang="en-US" sz="1400"/>
              <a:t>cancers can be in remission, but dead from other possibilities</a:t>
            </a:r>
            <a:endParaRPr sz="1400"/>
          </a:p>
          <a:p>
            <a:pPr marL="0" lvl="0" indent="0" algn="l" rtl="0">
              <a:lnSpc>
                <a:spcPct val="100000"/>
              </a:lnSpc>
              <a:spcBef>
                <a:spcPts val="0"/>
              </a:spcBef>
              <a:spcAft>
                <a:spcPts val="0"/>
              </a:spcAft>
              <a:buClr>
                <a:schemeClr val="dk1"/>
              </a:buClr>
              <a:buSzPts val="1800"/>
              <a:buNone/>
            </a:pPr>
            <a:endParaRPr sz="1400"/>
          </a:p>
          <a:p>
            <a:pPr marL="0" lvl="0" indent="0" algn="l" rtl="0">
              <a:lnSpc>
                <a:spcPct val="100000"/>
              </a:lnSpc>
              <a:spcBef>
                <a:spcPts val="0"/>
              </a:spcBef>
              <a:spcAft>
                <a:spcPts val="0"/>
              </a:spcAft>
              <a:buClr>
                <a:schemeClr val="dk1"/>
              </a:buClr>
              <a:buSzPts val="1800"/>
              <a:buNone/>
            </a:pPr>
            <a:r>
              <a:rPr lang="en-US" sz="1400"/>
              <a:t>3. Relapse death</a:t>
            </a:r>
            <a:endParaRPr sz="1400"/>
          </a:p>
          <a:p>
            <a:pPr marL="914400" lvl="0" indent="-317500" algn="l" rtl="0">
              <a:lnSpc>
                <a:spcPct val="100000"/>
              </a:lnSpc>
              <a:spcBef>
                <a:spcPts val="0"/>
              </a:spcBef>
              <a:spcAft>
                <a:spcPts val="0"/>
              </a:spcAft>
              <a:buSzPts val="1400"/>
              <a:buChar char="●"/>
            </a:pPr>
            <a:r>
              <a:rPr lang="en-US" sz="1400"/>
              <a:t>develop Tmn LATER</a:t>
            </a:r>
            <a:endParaRPr sz="1400"/>
          </a:p>
          <a:p>
            <a:pPr marL="914400" lvl="0" indent="-317500" algn="l" rtl="0">
              <a:lnSpc>
                <a:spcPct val="100000"/>
              </a:lnSpc>
              <a:spcBef>
                <a:spcPts val="0"/>
              </a:spcBef>
              <a:spcAft>
                <a:spcPts val="0"/>
              </a:spcAft>
              <a:buSzPts val="1400"/>
              <a:buChar char="●"/>
            </a:pPr>
            <a:r>
              <a:rPr lang="en-US" sz="1400"/>
              <a:t>REPLAP IS TMN, and dead from tMN</a:t>
            </a:r>
            <a:endParaRPr sz="1400"/>
          </a:p>
          <a:p>
            <a:pPr marL="0" lvl="0" indent="0" algn="l" rtl="0">
              <a:lnSpc>
                <a:spcPct val="100000"/>
              </a:lnSpc>
              <a:spcBef>
                <a:spcPts val="0"/>
              </a:spcBef>
              <a:spcAft>
                <a:spcPts val="0"/>
              </a:spcAft>
              <a:buClr>
                <a:schemeClr val="dk1"/>
              </a:buClr>
              <a:buSzPts val="1800"/>
              <a:buNone/>
            </a:pPr>
            <a:endParaRPr sz="1400"/>
          </a:p>
          <a:p>
            <a:pPr marL="0" lvl="0" indent="0" algn="l" rtl="0">
              <a:lnSpc>
                <a:spcPct val="100000"/>
              </a:lnSpc>
              <a:spcBef>
                <a:spcPts val="0"/>
              </a:spcBef>
              <a:spcAft>
                <a:spcPts val="0"/>
              </a:spcAft>
              <a:buClr>
                <a:schemeClr val="dk1"/>
              </a:buClr>
              <a:buSzPts val="1800"/>
              <a:buNone/>
            </a:pPr>
            <a:r>
              <a:rPr lang="en-US" sz="1400"/>
              <a:t>what is their chances of diagnosis</a:t>
            </a:r>
            <a:endParaRPr sz="1400"/>
          </a:p>
          <a:p>
            <a:pPr marL="0" lvl="0" indent="0" algn="l" rtl="0">
              <a:lnSpc>
                <a:spcPct val="100000"/>
              </a:lnSpc>
              <a:spcBef>
                <a:spcPts val="0"/>
              </a:spcBef>
              <a:spcAft>
                <a:spcPts val="0"/>
              </a:spcAft>
              <a:buClr>
                <a:schemeClr val="dk1"/>
              </a:buClr>
              <a:buSzPts val="1800"/>
              <a:buNone/>
            </a:pPr>
            <a:r>
              <a:rPr lang="en-US" sz="1400"/>
              <a:t>when would they die from tmn</a:t>
            </a:r>
            <a:endParaRPr sz="1400"/>
          </a:p>
          <a:p>
            <a:pPr marL="0" lvl="0" indent="0" algn="l" rtl="0">
              <a:lnSpc>
                <a:spcPct val="100000"/>
              </a:lnSpc>
              <a:spcBef>
                <a:spcPts val="0"/>
              </a:spcBef>
              <a:spcAft>
                <a:spcPts val="0"/>
              </a:spcAft>
              <a:buClr>
                <a:schemeClr val="dk1"/>
              </a:buClr>
              <a:buSzPts val="1800"/>
              <a:buNone/>
            </a:pPr>
            <a:endParaRPr sz="1400"/>
          </a:p>
          <a:p>
            <a:pPr marL="0" lvl="0" indent="0" algn="l" rtl="0">
              <a:lnSpc>
                <a:spcPct val="100000"/>
              </a:lnSpc>
              <a:spcBef>
                <a:spcPts val="0"/>
              </a:spcBef>
              <a:spcAft>
                <a:spcPts val="0"/>
              </a:spcAft>
              <a:buClr>
                <a:schemeClr val="dk1"/>
              </a:buClr>
              <a:buSzPts val="1800"/>
              <a:buNone/>
            </a:pPr>
            <a:r>
              <a:rPr lang="en-US" sz="1400"/>
              <a:t>4. did not develop and alive (could be middle process)</a:t>
            </a:r>
            <a:endParaRPr sz="1400"/>
          </a:p>
          <a:p>
            <a:pPr marL="0" lvl="0" indent="0" algn="l" rtl="0">
              <a:lnSpc>
                <a:spcPct val="100000"/>
              </a:lnSpc>
              <a:spcBef>
                <a:spcPts val="0"/>
              </a:spcBef>
              <a:spcAft>
                <a:spcPts val="0"/>
              </a:spcAft>
              <a:buClr>
                <a:schemeClr val="dk1"/>
              </a:buClr>
              <a:buSzPts val="1800"/>
              <a:buNone/>
            </a:pPr>
            <a:endParaRPr sz="1400"/>
          </a:p>
          <a:p>
            <a:pPr marL="0" lvl="0" indent="0" algn="l" rtl="0">
              <a:lnSpc>
                <a:spcPct val="100000"/>
              </a:lnSpc>
              <a:spcBef>
                <a:spcPts val="0"/>
              </a:spcBef>
              <a:spcAft>
                <a:spcPts val="0"/>
              </a:spcAft>
              <a:buClr>
                <a:schemeClr val="dk1"/>
              </a:buClr>
              <a:buSzPts val="1800"/>
              <a:buNone/>
            </a:pPr>
            <a:r>
              <a:rPr lang="en-US" sz="1400"/>
              <a:t>5. alive without complete remission</a:t>
            </a:r>
            <a:endParaRPr sz="1400"/>
          </a:p>
          <a:p>
            <a:pPr marL="914400" lvl="0" indent="-317500" algn="l" rtl="0">
              <a:lnSpc>
                <a:spcPct val="100000"/>
              </a:lnSpc>
              <a:spcBef>
                <a:spcPts val="0"/>
              </a:spcBef>
              <a:spcAft>
                <a:spcPts val="0"/>
              </a:spcAft>
              <a:buSzPts val="1400"/>
              <a:buChar char="●"/>
            </a:pPr>
            <a:r>
              <a:rPr lang="en-US" sz="1400"/>
              <a:t>cancer still active but did not dead,</a:t>
            </a:r>
            <a:endParaRPr sz="1400"/>
          </a:p>
          <a:p>
            <a:pPr marL="914400" lvl="0" indent="-317500" algn="l" rtl="0">
              <a:lnSpc>
                <a:spcPct val="100000"/>
              </a:lnSpc>
              <a:spcBef>
                <a:spcPts val="0"/>
              </a:spcBef>
              <a:spcAft>
                <a:spcPts val="0"/>
              </a:spcAft>
              <a:buSzPts val="1400"/>
              <a:buChar char="●"/>
            </a:pPr>
            <a:r>
              <a:rPr lang="en-US" sz="1400"/>
              <a:t>and no tMN development</a:t>
            </a:r>
            <a:endParaRPr sz="1400"/>
          </a:p>
          <a:p>
            <a:pPr marL="0" lvl="0" indent="0" algn="l" rtl="0">
              <a:lnSpc>
                <a:spcPct val="100000"/>
              </a:lnSpc>
              <a:spcBef>
                <a:spcPts val="0"/>
              </a:spcBef>
              <a:spcAft>
                <a:spcPts val="0"/>
              </a:spcAft>
              <a:buClr>
                <a:schemeClr val="dk1"/>
              </a:buClr>
              <a:buSzPts val="1800"/>
              <a:buNone/>
            </a:pPr>
            <a:endParaRPr sz="1400"/>
          </a:p>
        </p:txBody>
      </p:sp>
      <p:sp>
        <p:nvSpPr>
          <p:cNvPr id="841" name="Google Shape;841;p28"/>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81</a:t>
            </a:fld>
            <a:endParaRPr/>
          </a:p>
        </p:txBody>
      </p:sp>
      <p:pic>
        <p:nvPicPr>
          <p:cNvPr id="842" name="Google Shape;842;p28"/>
          <p:cNvPicPr preferRelativeResize="0"/>
          <p:nvPr/>
        </p:nvPicPr>
        <p:blipFill rotWithShape="1">
          <a:blip r:embed="rId3">
            <a:alphaModFix/>
          </a:blip>
          <a:srcRect/>
          <a:stretch/>
        </p:blipFill>
        <p:spPr>
          <a:xfrm>
            <a:off x="5498700" y="1738325"/>
            <a:ext cx="3198125" cy="28694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g2a22035105a_1_9"/>
          <p:cNvSpPr txBox="1">
            <a:spLocks noGrp="1"/>
          </p:cNvSpPr>
          <p:nvPr>
            <p:ph type="title"/>
          </p:nvPr>
        </p:nvSpPr>
        <p:spPr>
          <a:xfrm>
            <a:off x="411481" y="514350"/>
            <a:ext cx="8321100" cy="64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endParaRPr/>
          </a:p>
        </p:txBody>
      </p:sp>
      <p:sp>
        <p:nvSpPr>
          <p:cNvPr id="849" name="Google Shape;849;g2a22035105a_1_9"/>
          <p:cNvSpPr txBox="1">
            <a:spLocks noGrp="1"/>
          </p:cNvSpPr>
          <p:nvPr>
            <p:ph type="body" idx="1"/>
          </p:nvPr>
        </p:nvSpPr>
        <p:spPr>
          <a:xfrm>
            <a:off x="491319" y="1108445"/>
            <a:ext cx="8307900" cy="348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00"/>
              </a:spcBef>
              <a:spcAft>
                <a:spcPts val="0"/>
              </a:spcAft>
              <a:buSzPts val="1800"/>
              <a:buNone/>
            </a:pPr>
            <a:endParaRPr dirty="0"/>
          </a:p>
        </p:txBody>
      </p:sp>
      <p:sp>
        <p:nvSpPr>
          <p:cNvPr id="850" name="Google Shape;850;g2a22035105a_1_9"/>
          <p:cNvSpPr txBox="1">
            <a:spLocks noGrp="1"/>
          </p:cNvSpPr>
          <p:nvPr>
            <p:ph type="sldNum" idx="12"/>
          </p:nvPr>
        </p:nvSpPr>
        <p:spPr>
          <a:xfrm>
            <a:off x="8436189" y="216949"/>
            <a:ext cx="296400" cy="1617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n-US"/>
              <a:t>82</a:t>
            </a:fld>
            <a:endParaRPr/>
          </a:p>
        </p:txBody>
      </p:sp>
      <p:pic>
        <p:nvPicPr>
          <p:cNvPr id="851" name="Google Shape;851;g2a22035105a_1_9"/>
          <p:cNvPicPr preferRelativeResize="0"/>
          <p:nvPr/>
        </p:nvPicPr>
        <p:blipFill rotWithShape="1">
          <a:blip r:embed="rId3">
            <a:alphaModFix/>
          </a:blip>
          <a:srcRect/>
          <a:stretch/>
        </p:blipFill>
        <p:spPr>
          <a:xfrm>
            <a:off x="2212882" y="1288750"/>
            <a:ext cx="4264245" cy="33048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29"/>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endParaRPr/>
          </a:p>
        </p:txBody>
      </p:sp>
      <p:sp>
        <p:nvSpPr>
          <p:cNvPr id="857" name="Google Shape;857;p29"/>
          <p:cNvSpPr txBox="1">
            <a:spLocks noGrp="1"/>
          </p:cNvSpPr>
          <p:nvPr>
            <p:ph type="body" idx="1"/>
          </p:nvPr>
        </p:nvSpPr>
        <p:spPr>
          <a:xfrm>
            <a:off x="491319" y="1108445"/>
            <a:ext cx="8307936" cy="348498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r>
              <a:rPr lang="en-US"/>
              <a:t>tree diagram</a:t>
            </a:r>
            <a:endParaRPr/>
          </a:p>
          <a:p>
            <a:pPr marL="0" lvl="0" indent="0" algn="l" rtl="0">
              <a:lnSpc>
                <a:spcPct val="100000"/>
              </a:lnSpc>
              <a:spcBef>
                <a:spcPts val="0"/>
              </a:spcBef>
              <a:spcAft>
                <a:spcPts val="0"/>
              </a:spcAft>
              <a:buClr>
                <a:schemeClr val="dk1"/>
              </a:buClr>
              <a:buSzPts val="1800"/>
              <a:buNone/>
            </a:pPr>
            <a:endParaRPr/>
          </a:p>
          <a:p>
            <a:pPr marL="0" lvl="0" indent="0" algn="l" rtl="0">
              <a:lnSpc>
                <a:spcPct val="100000"/>
              </a:lnSpc>
              <a:spcBef>
                <a:spcPts val="0"/>
              </a:spcBef>
              <a:spcAft>
                <a:spcPts val="0"/>
              </a:spcAft>
              <a:buClr>
                <a:schemeClr val="dk1"/>
              </a:buClr>
              <a:buSzPts val="1800"/>
              <a:buNone/>
            </a:pPr>
            <a:r>
              <a:rPr lang="en-US"/>
              <a:t>as a track</a:t>
            </a:r>
            <a:endParaRPr/>
          </a:p>
          <a:p>
            <a:pPr marL="0" lvl="0" indent="0" algn="l" rtl="0">
              <a:lnSpc>
                <a:spcPct val="100000"/>
              </a:lnSpc>
              <a:spcBef>
                <a:spcPts val="0"/>
              </a:spcBef>
              <a:spcAft>
                <a:spcPts val="0"/>
              </a:spcAft>
              <a:buClr>
                <a:schemeClr val="dk1"/>
              </a:buClr>
              <a:buSzPts val="1800"/>
              <a:buNone/>
            </a:pPr>
            <a:r>
              <a:rPr lang="en-US"/>
              <a:t>grouping different</a:t>
            </a:r>
            <a:endParaRPr/>
          </a:p>
        </p:txBody>
      </p:sp>
      <p:sp>
        <p:nvSpPr>
          <p:cNvPr id="858" name="Google Shape;858;p29"/>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83</a:t>
            </a:fld>
            <a:endParaRPr/>
          </a:p>
        </p:txBody>
      </p:sp>
      <p:cxnSp>
        <p:nvCxnSpPr>
          <p:cNvPr id="859" name="Google Shape;859;p29"/>
          <p:cNvCxnSpPr/>
          <p:nvPr/>
        </p:nvCxnSpPr>
        <p:spPr>
          <a:xfrm flipH="1">
            <a:off x="6262825" y="1872225"/>
            <a:ext cx="579900" cy="1053000"/>
          </a:xfrm>
          <a:prstGeom prst="straightConnector1">
            <a:avLst/>
          </a:prstGeom>
          <a:noFill/>
          <a:ln w="9525" cap="flat" cmpd="sng">
            <a:solidFill>
              <a:schemeClr val="dk2"/>
            </a:solidFill>
            <a:prstDash val="solid"/>
            <a:round/>
            <a:headEnd type="none" w="sm" len="sm"/>
            <a:tailEnd type="none" w="sm" len="sm"/>
          </a:ln>
        </p:spPr>
      </p:cxnSp>
      <p:cxnSp>
        <p:nvCxnSpPr>
          <p:cNvPr id="860" name="Google Shape;860;p29"/>
          <p:cNvCxnSpPr/>
          <p:nvPr/>
        </p:nvCxnSpPr>
        <p:spPr>
          <a:xfrm>
            <a:off x="6262825" y="2925225"/>
            <a:ext cx="610500" cy="90060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30"/>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Source</a:t>
            </a:r>
            <a:endParaRPr/>
          </a:p>
        </p:txBody>
      </p:sp>
      <p:sp>
        <p:nvSpPr>
          <p:cNvPr id="866" name="Google Shape;866;p30"/>
          <p:cNvSpPr txBox="1">
            <a:spLocks noGrp="1"/>
          </p:cNvSpPr>
          <p:nvPr>
            <p:ph type="body" idx="1"/>
          </p:nvPr>
        </p:nvSpPr>
        <p:spPr>
          <a:xfrm>
            <a:off x="491319" y="1108445"/>
            <a:ext cx="8307936" cy="348498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r>
              <a:rPr lang="en-US"/>
              <a:t>Precision oncology for acute myeloid leukemia using a knowledge bank approach</a:t>
            </a:r>
            <a:endParaRPr/>
          </a:p>
          <a:p>
            <a:pPr marL="0" lvl="0" indent="0" algn="l" rtl="0">
              <a:lnSpc>
                <a:spcPct val="100000"/>
              </a:lnSpc>
              <a:spcBef>
                <a:spcPts val="0"/>
              </a:spcBef>
              <a:spcAft>
                <a:spcPts val="0"/>
              </a:spcAft>
              <a:buClr>
                <a:schemeClr val="dk1"/>
              </a:buClr>
              <a:buSzPts val="1800"/>
              <a:buNone/>
            </a:pPr>
            <a:endParaRPr/>
          </a:p>
          <a:p>
            <a:pPr marL="0" lvl="0" indent="0" algn="l" rtl="0">
              <a:lnSpc>
                <a:spcPct val="100000"/>
              </a:lnSpc>
              <a:spcBef>
                <a:spcPts val="0"/>
              </a:spcBef>
              <a:spcAft>
                <a:spcPts val="0"/>
              </a:spcAft>
              <a:buClr>
                <a:schemeClr val="dk1"/>
              </a:buClr>
              <a:buSzPts val="1800"/>
              <a:buNone/>
            </a:pPr>
            <a:r>
              <a:rPr lang="en-US"/>
              <a:t>Article: </a:t>
            </a:r>
            <a:r>
              <a:rPr lang="en-US" u="sng">
                <a:solidFill>
                  <a:schemeClr val="hlink"/>
                </a:solidFill>
                <a:hlinkClick r:id="rId3"/>
              </a:rPr>
              <a:t>https://www.nature.com/articles/ng.3756#Sec15</a:t>
            </a:r>
            <a:endParaRPr/>
          </a:p>
          <a:p>
            <a:pPr marL="0" lvl="0" indent="0" algn="l" rtl="0">
              <a:lnSpc>
                <a:spcPct val="100000"/>
              </a:lnSpc>
              <a:spcBef>
                <a:spcPts val="0"/>
              </a:spcBef>
              <a:spcAft>
                <a:spcPts val="0"/>
              </a:spcAft>
              <a:buClr>
                <a:schemeClr val="dk1"/>
              </a:buClr>
              <a:buSzPts val="1800"/>
              <a:buNone/>
            </a:pPr>
            <a:r>
              <a:rPr lang="en-US"/>
              <a:t>Calculator: </a:t>
            </a:r>
            <a:r>
              <a:rPr lang="en-US" u="sng">
                <a:solidFill>
                  <a:schemeClr val="hlink"/>
                </a:solidFill>
                <a:hlinkClick r:id="rId3"/>
              </a:rPr>
              <a:t>https://www.nature.com/articles/ng.3756#Sec15</a:t>
            </a:r>
            <a:endParaRPr/>
          </a:p>
          <a:p>
            <a:pPr marL="0" lvl="0" indent="0" algn="l" rtl="0">
              <a:lnSpc>
                <a:spcPct val="100000"/>
              </a:lnSpc>
              <a:spcBef>
                <a:spcPts val="0"/>
              </a:spcBef>
              <a:spcAft>
                <a:spcPts val="0"/>
              </a:spcAft>
              <a:buClr>
                <a:schemeClr val="dk1"/>
              </a:buClr>
              <a:buSzPts val="1800"/>
              <a:buNone/>
            </a:pPr>
            <a:r>
              <a:rPr lang="en-US"/>
              <a:t>Github: </a:t>
            </a:r>
            <a:r>
              <a:rPr lang="en-US" u="sng">
                <a:solidFill>
                  <a:schemeClr val="hlink"/>
                </a:solidFill>
                <a:hlinkClick r:id="rId4"/>
              </a:rPr>
              <a:t>https://github.com/mg14/aml-multistage</a:t>
            </a:r>
            <a:endParaRPr/>
          </a:p>
          <a:p>
            <a:pPr marL="0" lvl="0" indent="0" algn="l" rtl="0">
              <a:lnSpc>
                <a:spcPct val="100000"/>
              </a:lnSpc>
              <a:spcBef>
                <a:spcPts val="0"/>
              </a:spcBef>
              <a:spcAft>
                <a:spcPts val="0"/>
              </a:spcAft>
              <a:buClr>
                <a:schemeClr val="dk1"/>
              </a:buClr>
              <a:buSzPts val="1800"/>
              <a:buNone/>
            </a:pPr>
            <a:endParaRPr/>
          </a:p>
        </p:txBody>
      </p:sp>
      <p:sp>
        <p:nvSpPr>
          <p:cNvPr id="867" name="Google Shape;867;p30"/>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31"/>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endParaRPr/>
          </a:p>
        </p:txBody>
      </p:sp>
      <p:sp>
        <p:nvSpPr>
          <p:cNvPr id="873" name="Google Shape;873;p31"/>
          <p:cNvSpPr txBox="1">
            <a:spLocks noGrp="1"/>
          </p:cNvSpPr>
          <p:nvPr>
            <p:ph type="body" idx="1"/>
          </p:nvPr>
        </p:nvSpPr>
        <p:spPr>
          <a:xfrm>
            <a:off x="491319" y="1108445"/>
            <a:ext cx="8307936" cy="348498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endParaRPr/>
          </a:p>
        </p:txBody>
      </p:sp>
      <p:sp>
        <p:nvSpPr>
          <p:cNvPr id="874" name="Google Shape;874;p31"/>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32"/>
          <p:cNvSpPr txBox="1">
            <a:spLocks noGrp="1"/>
          </p:cNvSpPr>
          <p:nvPr>
            <p:ph type="title"/>
          </p:nvPr>
        </p:nvSpPr>
        <p:spPr>
          <a:xfrm>
            <a:off x="411481" y="514350"/>
            <a:ext cx="8321040" cy="6400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endParaRPr/>
          </a:p>
        </p:txBody>
      </p:sp>
      <p:sp>
        <p:nvSpPr>
          <p:cNvPr id="880" name="Google Shape;880;p32"/>
          <p:cNvSpPr txBox="1">
            <a:spLocks noGrp="1"/>
          </p:cNvSpPr>
          <p:nvPr>
            <p:ph type="body" idx="1"/>
          </p:nvPr>
        </p:nvSpPr>
        <p:spPr>
          <a:xfrm>
            <a:off x="491319" y="1108445"/>
            <a:ext cx="8307936" cy="348498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endParaRPr/>
          </a:p>
        </p:txBody>
      </p:sp>
      <p:sp>
        <p:nvSpPr>
          <p:cNvPr id="881" name="Google Shape;881;p32"/>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86</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6"/>
          <p:cNvSpPr txBox="1">
            <a:spLocks noGrp="1"/>
          </p:cNvSpPr>
          <p:nvPr>
            <p:ph type="title"/>
          </p:nvPr>
        </p:nvSpPr>
        <p:spPr>
          <a:xfrm>
            <a:off x="485775" y="288766"/>
            <a:ext cx="8318719" cy="6446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Font typeface="Arial"/>
              <a:buNone/>
            </a:pPr>
            <a:r>
              <a:rPr lang="en-US"/>
              <a:t>Data Cleaning</a:t>
            </a:r>
            <a:endParaRPr/>
          </a:p>
        </p:txBody>
      </p:sp>
      <p:sp>
        <p:nvSpPr>
          <p:cNvPr id="186" name="Google Shape;186;p6"/>
          <p:cNvSpPr txBox="1">
            <a:spLocks noGrp="1"/>
          </p:cNvSpPr>
          <p:nvPr>
            <p:ph type="body" idx="2"/>
          </p:nvPr>
        </p:nvSpPr>
        <p:spPr>
          <a:xfrm>
            <a:off x="889846" y="3081993"/>
            <a:ext cx="3977640" cy="1283686"/>
          </a:xfrm>
          <a:prstGeom prst="rect">
            <a:avLst/>
          </a:prstGeom>
          <a:noFill/>
          <a:ln>
            <a:noFill/>
          </a:ln>
        </p:spPr>
        <p:txBody>
          <a:bodyPr spcFirstLastPara="1" wrap="square" lIns="0" tIns="0" rIns="0" bIns="0" anchor="t" anchorCtr="0">
            <a:noAutofit/>
          </a:bodyPr>
          <a:lstStyle/>
          <a:p>
            <a:pPr marL="285750" lvl="0" indent="-285750" algn="l" rtl="0">
              <a:lnSpc>
                <a:spcPct val="100000"/>
              </a:lnSpc>
              <a:spcBef>
                <a:spcPts val="0"/>
              </a:spcBef>
              <a:spcAft>
                <a:spcPts val="0"/>
              </a:spcAft>
              <a:buClr>
                <a:schemeClr val="dk1"/>
              </a:buClr>
              <a:buSzPts val="1200"/>
              <a:buFont typeface="Arial"/>
              <a:buChar char="•"/>
            </a:pPr>
            <a:r>
              <a:rPr lang="en-US" sz="1200"/>
              <a:t>Broken records</a:t>
            </a:r>
            <a:endParaRPr/>
          </a:p>
          <a:p>
            <a:pPr marL="285750" lvl="0" indent="-285750" algn="l" rtl="0">
              <a:lnSpc>
                <a:spcPct val="100000"/>
              </a:lnSpc>
              <a:spcBef>
                <a:spcPts val="1400"/>
              </a:spcBef>
              <a:spcAft>
                <a:spcPts val="0"/>
              </a:spcAft>
              <a:buClr>
                <a:schemeClr val="dk1"/>
              </a:buClr>
              <a:buSzPts val="1200"/>
              <a:buFont typeface="Arial"/>
              <a:buChar char="•"/>
            </a:pPr>
            <a:r>
              <a:rPr lang="en-US" sz="1200"/>
              <a:t>Null values</a:t>
            </a:r>
            <a:endParaRPr/>
          </a:p>
          <a:p>
            <a:pPr marL="285750" lvl="0" indent="-285750" algn="l" rtl="0">
              <a:lnSpc>
                <a:spcPct val="100000"/>
              </a:lnSpc>
              <a:spcBef>
                <a:spcPts val="1400"/>
              </a:spcBef>
              <a:spcAft>
                <a:spcPts val="0"/>
              </a:spcAft>
              <a:buClr>
                <a:schemeClr val="dk1"/>
              </a:buClr>
              <a:buSzPts val="1200"/>
              <a:buFont typeface="Arial"/>
              <a:buChar char="•"/>
            </a:pPr>
            <a:r>
              <a:rPr lang="en-US" sz="1200"/>
              <a:t>Falsely calculated results</a:t>
            </a:r>
            <a:endParaRPr/>
          </a:p>
        </p:txBody>
      </p:sp>
      <p:sp>
        <p:nvSpPr>
          <p:cNvPr id="187" name="Google Shape;187;p6"/>
          <p:cNvSpPr txBox="1">
            <a:spLocks noGrp="1"/>
          </p:cNvSpPr>
          <p:nvPr>
            <p:ph type="sldNum" idx="12"/>
          </p:nvPr>
        </p:nvSpPr>
        <p:spPr>
          <a:xfrm>
            <a:off x="8436189" y="216949"/>
            <a:ext cx="296333" cy="161583"/>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000"/>
              <a:buNone/>
            </a:pPr>
            <a:fld id="{00000000-1234-1234-1234-123412341234}" type="slidenum">
              <a:rPr lang="en-US"/>
              <a:t>9</a:t>
            </a:fld>
            <a:endParaRPr/>
          </a:p>
        </p:txBody>
      </p:sp>
      <p:pic>
        <p:nvPicPr>
          <p:cNvPr id="188" name="Google Shape;188;p6"/>
          <p:cNvPicPr preferRelativeResize="0"/>
          <p:nvPr/>
        </p:nvPicPr>
        <p:blipFill rotWithShape="1">
          <a:blip r:embed="rId3">
            <a:alphaModFix/>
          </a:blip>
          <a:srcRect/>
          <a:stretch/>
        </p:blipFill>
        <p:spPr>
          <a:xfrm>
            <a:off x="522084" y="933451"/>
            <a:ext cx="7914105" cy="1959877"/>
          </a:xfrm>
          <a:prstGeom prst="rect">
            <a:avLst/>
          </a:prstGeom>
          <a:noFill/>
          <a:ln>
            <a:noFill/>
          </a:ln>
        </p:spPr>
      </p:pic>
    </p:spTree>
  </p:cSld>
  <p:clrMapOvr>
    <a:masterClrMapping/>
  </p:clrMapOvr>
</p:sld>
</file>

<file path=ppt/theme/theme1.xml><?xml version="1.0" encoding="utf-8"?>
<a:theme xmlns:a="http://schemas.openxmlformats.org/drawingml/2006/main" name="MD Anderson Visual Widescreen">
  <a:themeElements>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4937</Words>
  <Application>Microsoft Office PowerPoint</Application>
  <PresentationFormat>On-screen Show (16:9)</PresentationFormat>
  <Paragraphs>728</Paragraphs>
  <Slides>86</Slides>
  <Notes>86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Arial</vt:lpstr>
      <vt:lpstr>Calibri</vt:lpstr>
      <vt:lpstr>Noto Sans Symbols</vt:lpstr>
      <vt:lpstr>Roboto</vt:lpstr>
      <vt:lpstr>MD Anderson Visual Widescreen</vt:lpstr>
      <vt:lpstr>tMN vs Cancer Patient - Lab Result Elements Preliminary Analysis Overview</vt:lpstr>
      <vt:lpstr>Agenda</vt:lpstr>
      <vt:lpstr>Problem Statement </vt:lpstr>
      <vt:lpstr>Data Profile</vt:lpstr>
      <vt:lpstr>Pre-Data Processing</vt:lpstr>
      <vt:lpstr>Difficulties</vt:lpstr>
      <vt:lpstr>Raw Data</vt:lpstr>
      <vt:lpstr>Data Transform</vt:lpstr>
      <vt:lpstr>Data Cleaning</vt:lpstr>
      <vt:lpstr>Sample Patient Record - MRN xxxxx</vt:lpstr>
      <vt:lpstr>Sample Patient Record - MRN xxxxx</vt:lpstr>
      <vt:lpstr>Detail Data Profile</vt:lpstr>
      <vt:lpstr>Scaling</vt:lpstr>
      <vt:lpstr>PowerPoint Presentation</vt:lpstr>
      <vt:lpstr>Correlation Matrix</vt:lpstr>
      <vt:lpstr>12.18</vt:lpstr>
      <vt:lpstr>12.18</vt:lpstr>
      <vt:lpstr>12.18</vt:lpstr>
      <vt:lpstr>12.18 Logistic Regression</vt:lpstr>
      <vt:lpstr>12.18 Comparison</vt:lpstr>
      <vt:lpstr>All - Correlation Matrix</vt:lpstr>
      <vt:lpstr>N1 - Correlation Matrix</vt:lpstr>
      <vt:lpstr>N1 - Correlation Matrix</vt:lpstr>
      <vt:lpstr>Overall Trend</vt:lpstr>
      <vt:lpstr>PowerPoint Presentation</vt:lpstr>
      <vt:lpstr>Model Result - Performance</vt:lpstr>
      <vt:lpstr>Feature Interpretation - Part 1</vt:lpstr>
      <vt:lpstr>Feature Interpretation - Part 2</vt:lpstr>
      <vt:lpstr>Feature Interpretation - Part 3</vt:lpstr>
      <vt:lpstr>Feature Interpretation - Part 4 </vt:lpstr>
      <vt:lpstr>Abnormal Pattern Elements</vt:lpstr>
      <vt:lpstr>Feature Importance</vt:lpstr>
      <vt:lpstr>Model Comparison</vt:lpstr>
      <vt:lpstr>End</vt:lpstr>
      <vt:lpstr>PowerPoint Presentation</vt:lpstr>
      <vt:lpstr>PowerPoint Presentation</vt:lpstr>
      <vt:lpstr>Predictor Weight Importance</vt:lpstr>
      <vt:lpstr>GLM Model Selection</vt:lpstr>
      <vt:lpstr>GLM Model Result (Original)</vt:lpstr>
      <vt:lpstr>GLM Model Result  (Improved)</vt:lpstr>
      <vt:lpstr>Result (Continue)</vt:lpstr>
      <vt:lpstr>Result</vt:lpstr>
      <vt:lpstr>LR</vt:lpstr>
      <vt:lpstr>lr - Feature Importance</vt:lpstr>
      <vt:lpstr>RF</vt:lpstr>
      <vt:lpstr>RF</vt:lpstr>
      <vt:lpstr>rf</vt:lpstr>
      <vt:lpstr>auc-roc</vt:lpstr>
      <vt:lpstr>PowerPoint Presentation</vt:lpstr>
      <vt:lpstr>Precision</vt:lpstr>
      <vt:lpstr>Recall</vt:lpstr>
      <vt:lpstr>F1 Score</vt:lpstr>
      <vt:lpstr>Support</vt:lpstr>
      <vt:lpstr>Proportion of Target Patient Group (Latest)</vt:lpstr>
      <vt:lpstr>Future Plans</vt:lpstr>
      <vt:lpstr>12.4 Report</vt:lpstr>
      <vt:lpstr>PowerPoint Presentation</vt:lpstr>
      <vt:lpstr>Data - Part 2 - non-genetic data</vt:lpstr>
      <vt:lpstr>Data - Part 3 - non-genetic data</vt:lpstr>
      <vt:lpstr>Key columns related to Sediment Plot - Part 1</vt:lpstr>
      <vt:lpstr>Key columns related to Sediment Plot - Part 2</vt:lpstr>
      <vt:lpstr>Key Columns - Part 1:</vt:lpstr>
      <vt:lpstr>Key Columns - Part 2:</vt:lpstr>
      <vt:lpstr>Questions related to TPL columns</vt:lpstr>
      <vt:lpstr>Data Problems:</vt:lpstr>
      <vt:lpstr>Replicate Design - Part 1</vt:lpstr>
      <vt:lpstr>Replicate Design - Part 2</vt:lpstr>
      <vt:lpstr>Replicate Design - Part 3</vt:lpstr>
      <vt:lpstr>Replicate Design - Part 4</vt:lpstr>
      <vt:lpstr>Model Design Process</vt:lpstr>
      <vt:lpstr>Data Problems</vt:lpstr>
      <vt:lpstr>Data Traits</vt:lpstr>
      <vt:lpstr>Additional Features Design</vt:lpstr>
      <vt:lpstr>PowerPoint Presentation</vt:lpstr>
      <vt:lpstr>PowerPoint Presentation</vt:lpstr>
      <vt:lpstr>PowerPoint Presentation</vt:lpstr>
      <vt:lpstr>Problems</vt:lpstr>
      <vt:lpstr>PowerPoint Presentation</vt:lpstr>
      <vt:lpstr>PowerPoint Presentation</vt:lpstr>
      <vt:lpstr>PowerPoint Presentation</vt:lpstr>
      <vt:lpstr>PowerPoint Presentation</vt:lpstr>
      <vt:lpstr>PowerPoint Presentation</vt:lpstr>
      <vt:lpstr>PowerPoint Presentation</vt:lpstr>
      <vt:lpstr>Source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Zijun Wu</cp:lastModifiedBy>
  <cp:revision>13</cp:revision>
  <dcterms:created xsi:type="dcterms:W3CDTF">2019-02-08T15:02:58Z</dcterms:created>
  <dcterms:modified xsi:type="dcterms:W3CDTF">2025-05-22T22:29:17Z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0x010100AC345B3069FA1C4A8FD8E63C931F8D6300FEA7B14960417E49BB614823673AD58D</vt:lpwstr>
  </property>
  <property fmtid="{D5CDD505-2E9C-101B-9397-08002B2CF9AE}" pid="3" name="Topics">
    <vt:lpwstr/>
  </property>
  <property fmtid="{D5CDD505-2E9C-101B-9397-08002B2CF9AE}" pid="4" name="MediaServiceImageTags">
    <vt:lpwstr/>
  </property>
</Properties>
</file>